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xls" ContentType="application/vnd.ms-excel"/>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6" r:id="rId2"/>
    <p:sldId id="289" r:id="rId3"/>
    <p:sldId id="290" r:id="rId4"/>
    <p:sldId id="291" r:id="rId5"/>
    <p:sldId id="292" r:id="rId6"/>
    <p:sldId id="293" r:id="rId7"/>
    <p:sldId id="258" r:id="rId8"/>
    <p:sldId id="259" r:id="rId9"/>
    <p:sldId id="260" r:id="rId10"/>
    <p:sldId id="261" r:id="rId11"/>
    <p:sldId id="262" r:id="rId12"/>
    <p:sldId id="263" r:id="rId13"/>
    <p:sldId id="264" r:id="rId14"/>
    <p:sldId id="265" r:id="rId15"/>
    <p:sldId id="267" r:id="rId16"/>
    <p:sldId id="277" r:id="rId17"/>
    <p:sldId id="276" r:id="rId18"/>
    <p:sldId id="269" r:id="rId19"/>
    <p:sldId id="272" r:id="rId20"/>
    <p:sldId id="280" r:id="rId21"/>
    <p:sldId id="278" r:id="rId22"/>
    <p:sldId id="281" r:id="rId23"/>
    <p:sldId id="284" r:id="rId24"/>
    <p:sldId id="286" r:id="rId25"/>
    <p:sldId id="287" r:id="rId26"/>
    <p:sldId id="282" r:id="rId27"/>
    <p:sldId id="274" r:id="rId28"/>
    <p:sldId id="275"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23A8A"/>
    <a:srgbClr val="DC62E1"/>
    <a:srgbClr val="859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114" d="100"/>
          <a:sy n="114" d="100"/>
        </p:scale>
        <p:origin x="-918" y="-2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image" Target="../media/image6.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image" Target="../media/image18.png"/></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png>
</file>

<file path=ppt/media/image4.png>
</file>

<file path=ppt/media/image5.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16E28EE-BA29-4401-BD5A-7C6D018C3FE2}" type="datetimeFigureOut">
              <a:rPr lang="en-US" smtClean="0"/>
              <a:t>2/27/2014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9265537-8977-4085-8470-8324F5D5ADD1}" type="slidenum">
              <a:rPr lang="en-US" smtClean="0"/>
              <a:t>‹#›</a:t>
            </a:fld>
            <a:endParaRPr lang="en-US"/>
          </a:p>
        </p:txBody>
      </p:sp>
    </p:spTree>
    <p:extLst>
      <p:ext uri="{BB962C8B-B14F-4D97-AF65-F5344CB8AC3E}">
        <p14:creationId xmlns:p14="http://schemas.microsoft.com/office/powerpoint/2010/main" val="36485259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Tufte (1983, p. 24) says,"Snow observed that cholera occurred almost entirely among those who lived near (and drank from) the Broad Street water pump. He had the handle of the contaminated pump removed, ending the neighborhood epidemic which had taken more than 500 lives."</a:t>
            </a:r>
          </a:p>
        </p:txBody>
      </p:sp>
      <p:sp>
        <p:nvSpPr>
          <p:cNvPr id="4" name="Slide Number Placeholder 3"/>
          <p:cNvSpPr>
            <a:spLocks noGrp="1"/>
          </p:cNvSpPr>
          <p:nvPr>
            <p:ph type="sldNum" sz="quarter" idx="10"/>
          </p:nvPr>
        </p:nvSpPr>
        <p:spPr/>
        <p:txBody>
          <a:bodyPr/>
          <a:lstStyle/>
          <a:p>
            <a:fld id="{29265537-8977-4085-8470-8324F5D5ADD1}" type="slidenum">
              <a:rPr lang="en-US" smtClean="0"/>
              <a:t>8</a:t>
            </a:fld>
            <a:endParaRPr lang="en-US"/>
          </a:p>
        </p:txBody>
      </p:sp>
    </p:spTree>
    <p:extLst>
      <p:ext uri="{BB962C8B-B14F-4D97-AF65-F5344CB8AC3E}">
        <p14:creationId xmlns:p14="http://schemas.microsoft.com/office/powerpoint/2010/main" val="2785938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F01275E-FABA-8A4F-B878-B317D5D37A20}" type="slidenum">
              <a:rPr lang="en-US"/>
              <a:pPr/>
              <a:t>11</a:t>
            </a:fld>
            <a:endParaRPr lang="en-US"/>
          </a:p>
        </p:txBody>
      </p:sp>
      <p:sp>
        <p:nvSpPr>
          <p:cNvPr id="30722"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30723" name="Rectangle 3"/>
          <p:cNvSpPr>
            <a:spLocks noGrp="1" noChangeArrowheads="1"/>
          </p:cNvSpPr>
          <p:nvPr>
            <p:ph type="body" idx="1"/>
          </p:nvPr>
        </p:nvSpPr>
        <p:spPr/>
        <p:txBody>
          <a:bodyPr/>
          <a:lstStyle/>
          <a:p>
            <a:r>
              <a:rPr lang="en-US"/>
              <a:t>Look at your data before you analyze it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noTextEdit="1"/>
          </p:cNvSpPr>
          <p:nvPr>
            <p:ph type="sldImg"/>
          </p:nvPr>
        </p:nvSpPr>
        <p:spPr>
          <a:ln/>
        </p:spPr>
      </p:sp>
      <p:sp>
        <p:nvSpPr>
          <p:cNvPr id="21506"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atin typeface="Times" charset="0"/>
              </a:rPr>
              <a:t>And processing power, either as raw processor speed or via novel multi-core and many-core architectures, is also continuing to increase exponentially…</a:t>
            </a:r>
          </a:p>
        </p:txBody>
      </p:sp>
      <p:sp>
        <p:nvSpPr>
          <p:cNvPr id="21507"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F097379F-56C5-2D4A-B126-51B655899E47}" type="slidenum">
              <a:rPr lang="en-US" sz="1200"/>
              <a:pPr/>
              <a:t>14</a:t>
            </a:fld>
            <a:endParaRPr lang="en-US"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Image Placeholder 1"/>
          <p:cNvSpPr>
            <a:spLocks noGrp="1" noRot="1" noChangeAspect="1" noTextEdit="1"/>
          </p:cNvSpPr>
          <p:nvPr>
            <p:ph type="sldImg"/>
          </p:nvPr>
        </p:nvSpPr>
        <p:spPr>
          <a:ln/>
        </p:spPr>
      </p:sp>
      <p:sp>
        <p:nvSpPr>
          <p:cNvPr id="25602"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atin typeface="Times" charset="0"/>
              </a:rPr>
              <a:t>… but human cognitive capacity is remaining constant. How can computing technologies help scientists make sense out of these vast and complex data sets?</a:t>
            </a:r>
          </a:p>
          <a:p>
            <a:pPr eaLnBrk="1" hangingPunct="1"/>
            <a:endParaRPr lang="en-US">
              <a:latin typeface="Times" charset="0"/>
            </a:endParaRPr>
          </a:p>
          <a:p>
            <a:pPr eaLnBrk="1" hangingPunct="1"/>
            <a:endParaRPr lang="en-US">
              <a:latin typeface="Times" charset="0"/>
            </a:endParaRPr>
          </a:p>
        </p:txBody>
      </p:sp>
      <p:sp>
        <p:nvSpPr>
          <p:cNvPr id="25603"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767D98E3-D453-6143-B8B0-11A0437A913B}" type="slidenum">
              <a:rPr lang="en-US" sz="1200"/>
              <a:pPr/>
              <a:t>15</a:t>
            </a:fld>
            <a:endParaRPr 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8F79FE5D-4A83-4095-8235-CEA9DAF1EDC5}" type="datetimeFigureOut">
              <a:rPr lang="en-US" smtClean="0"/>
              <a:t>2/27/2014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788CE558-C476-4373-B415-9E6F3874DDF1}" type="slidenum">
              <a:rPr lang="en-US" smtClean="0"/>
              <a:t>‹#›</a:t>
            </a:fld>
            <a:endParaRPr lang="en-US"/>
          </a:p>
        </p:txBody>
      </p:sp>
    </p:spTree>
    <p:extLst>
      <p:ext uri="{BB962C8B-B14F-4D97-AF65-F5344CB8AC3E}">
        <p14:creationId xmlns:p14="http://schemas.microsoft.com/office/powerpoint/2010/main" val="32686486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8F79FE5D-4A83-4095-8235-CEA9DAF1EDC5}" type="datetimeFigureOut">
              <a:rPr lang="en-US" smtClean="0"/>
              <a:t>2/27/2014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788CE558-C476-4373-B415-9E6F3874DDF1}" type="slidenum">
              <a:rPr lang="en-US" smtClean="0"/>
              <a:t>‹#›</a:t>
            </a:fld>
            <a:endParaRPr lang="en-US"/>
          </a:p>
        </p:txBody>
      </p:sp>
    </p:spTree>
    <p:extLst>
      <p:ext uri="{BB962C8B-B14F-4D97-AF65-F5344CB8AC3E}">
        <p14:creationId xmlns:p14="http://schemas.microsoft.com/office/powerpoint/2010/main" val="21042177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8F79FE5D-4A83-4095-8235-CEA9DAF1EDC5}" type="datetimeFigureOut">
              <a:rPr lang="en-US" smtClean="0"/>
              <a:t>2/27/2014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788CE558-C476-4373-B415-9E6F3874DDF1}" type="slidenum">
              <a:rPr lang="en-US" smtClean="0"/>
              <a:t>‹#›</a:t>
            </a:fld>
            <a:endParaRPr lang="en-US"/>
          </a:p>
        </p:txBody>
      </p:sp>
    </p:spTree>
    <p:extLst>
      <p:ext uri="{BB962C8B-B14F-4D97-AF65-F5344CB8AC3E}">
        <p14:creationId xmlns:p14="http://schemas.microsoft.com/office/powerpoint/2010/main" val="8267578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8F79FE5D-4A83-4095-8235-CEA9DAF1EDC5}" type="datetimeFigureOut">
              <a:rPr lang="en-US" smtClean="0"/>
              <a:t>2/27/2014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788CE558-C476-4373-B415-9E6F3874DDF1}" type="slidenum">
              <a:rPr lang="en-US" smtClean="0"/>
              <a:t>‹#›</a:t>
            </a:fld>
            <a:endParaRPr lang="en-US"/>
          </a:p>
        </p:txBody>
      </p:sp>
    </p:spTree>
    <p:extLst>
      <p:ext uri="{BB962C8B-B14F-4D97-AF65-F5344CB8AC3E}">
        <p14:creationId xmlns:p14="http://schemas.microsoft.com/office/powerpoint/2010/main" val="5730555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8F79FE5D-4A83-4095-8235-CEA9DAF1EDC5}" type="datetimeFigureOut">
              <a:rPr lang="en-US" smtClean="0"/>
              <a:t>2/27/2014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788CE558-C476-4373-B415-9E6F3874DDF1}" type="slidenum">
              <a:rPr lang="en-US" smtClean="0"/>
              <a:t>‹#›</a:t>
            </a:fld>
            <a:endParaRPr lang="en-US"/>
          </a:p>
        </p:txBody>
      </p:sp>
    </p:spTree>
    <p:extLst>
      <p:ext uri="{BB962C8B-B14F-4D97-AF65-F5344CB8AC3E}">
        <p14:creationId xmlns:p14="http://schemas.microsoft.com/office/powerpoint/2010/main" val="42727016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8F79FE5D-4A83-4095-8235-CEA9DAF1EDC5}" type="datetimeFigureOut">
              <a:rPr lang="en-US" smtClean="0"/>
              <a:t>2/27/2014</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788CE558-C476-4373-B415-9E6F3874DDF1}" type="slidenum">
              <a:rPr lang="en-US" smtClean="0"/>
              <a:t>‹#›</a:t>
            </a:fld>
            <a:endParaRPr lang="en-US"/>
          </a:p>
        </p:txBody>
      </p:sp>
    </p:spTree>
    <p:extLst>
      <p:ext uri="{BB962C8B-B14F-4D97-AF65-F5344CB8AC3E}">
        <p14:creationId xmlns:p14="http://schemas.microsoft.com/office/powerpoint/2010/main" val="40788195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8F79FE5D-4A83-4095-8235-CEA9DAF1EDC5}" type="datetimeFigureOut">
              <a:rPr lang="en-US" smtClean="0"/>
              <a:t>2/27/2014</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788CE558-C476-4373-B415-9E6F3874DDF1}" type="slidenum">
              <a:rPr lang="en-US" smtClean="0"/>
              <a:t>‹#›</a:t>
            </a:fld>
            <a:endParaRPr lang="en-US"/>
          </a:p>
        </p:txBody>
      </p:sp>
    </p:spTree>
    <p:extLst>
      <p:ext uri="{BB962C8B-B14F-4D97-AF65-F5344CB8AC3E}">
        <p14:creationId xmlns:p14="http://schemas.microsoft.com/office/powerpoint/2010/main" val="10836604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8F79FE5D-4A83-4095-8235-CEA9DAF1EDC5}" type="datetimeFigureOut">
              <a:rPr lang="en-US" smtClean="0"/>
              <a:t>2/27/2014</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788CE558-C476-4373-B415-9E6F3874DDF1}" type="slidenum">
              <a:rPr lang="en-US" smtClean="0"/>
              <a:t>‹#›</a:t>
            </a:fld>
            <a:endParaRPr lang="en-US"/>
          </a:p>
        </p:txBody>
      </p:sp>
    </p:spTree>
    <p:extLst>
      <p:ext uri="{BB962C8B-B14F-4D97-AF65-F5344CB8AC3E}">
        <p14:creationId xmlns:p14="http://schemas.microsoft.com/office/powerpoint/2010/main" val="19683316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8F79FE5D-4A83-4095-8235-CEA9DAF1EDC5}" type="datetimeFigureOut">
              <a:rPr lang="en-US" smtClean="0"/>
              <a:t>2/27/2014</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788CE558-C476-4373-B415-9E6F3874DDF1}" type="slidenum">
              <a:rPr lang="en-US" smtClean="0"/>
              <a:t>‹#›</a:t>
            </a:fld>
            <a:endParaRPr lang="en-US"/>
          </a:p>
        </p:txBody>
      </p:sp>
    </p:spTree>
    <p:extLst>
      <p:ext uri="{BB962C8B-B14F-4D97-AF65-F5344CB8AC3E}">
        <p14:creationId xmlns:p14="http://schemas.microsoft.com/office/powerpoint/2010/main" val="39908812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8F79FE5D-4A83-4095-8235-CEA9DAF1EDC5}" type="datetimeFigureOut">
              <a:rPr lang="en-US" smtClean="0"/>
              <a:t>2/27/2014</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788CE558-C476-4373-B415-9E6F3874DDF1}" type="slidenum">
              <a:rPr lang="en-US" smtClean="0"/>
              <a:t>‹#›</a:t>
            </a:fld>
            <a:endParaRPr lang="en-US"/>
          </a:p>
        </p:txBody>
      </p:sp>
    </p:spTree>
    <p:extLst>
      <p:ext uri="{BB962C8B-B14F-4D97-AF65-F5344CB8AC3E}">
        <p14:creationId xmlns:p14="http://schemas.microsoft.com/office/powerpoint/2010/main" val="29205422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8F79FE5D-4A83-4095-8235-CEA9DAF1EDC5}" type="datetimeFigureOut">
              <a:rPr lang="en-US" smtClean="0"/>
              <a:t>2/27/2014</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788CE558-C476-4373-B415-9E6F3874DDF1}" type="slidenum">
              <a:rPr lang="en-US" smtClean="0"/>
              <a:t>‹#›</a:t>
            </a:fld>
            <a:endParaRPr lang="en-US"/>
          </a:p>
        </p:txBody>
      </p:sp>
    </p:spTree>
    <p:extLst>
      <p:ext uri="{BB962C8B-B14F-4D97-AF65-F5344CB8AC3E}">
        <p14:creationId xmlns:p14="http://schemas.microsoft.com/office/powerpoint/2010/main" val="36788605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8CE558-C476-4373-B415-9E6F3874DDF1}" type="slidenum">
              <a:rPr lang="en-US" smtClean="0"/>
              <a:t>‹#›</a:t>
            </a:fld>
            <a:endParaRPr lang="en-US"/>
          </a:p>
        </p:txBody>
      </p:sp>
    </p:spTree>
    <p:extLst>
      <p:ext uri="{BB962C8B-B14F-4D97-AF65-F5344CB8AC3E}">
        <p14:creationId xmlns:p14="http://schemas.microsoft.com/office/powerpoint/2010/main" val="5636034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b="1" kern="1200">
          <a:solidFill>
            <a:srgbClr val="7030A0"/>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notesSlide" Target="../notesSlides/notesSlide3.xml"/><Relationship Id="rId7" Type="http://schemas.openxmlformats.org/officeDocument/2006/relationships/oleObject" Target="../embeddings/Microsoft_Excel_97-2003_Worksheet2.xls"/><Relationship Id="rId2" Type="http://schemas.openxmlformats.org/officeDocument/2006/relationships/slideLayout" Target="../slideLayouts/slideLayout6.xml"/><Relationship Id="rId1" Type="http://schemas.openxmlformats.org/officeDocument/2006/relationships/vmlDrawing" Target="../drawings/vmlDrawing2.vml"/><Relationship Id="rId6" Type="http://schemas.openxmlformats.org/officeDocument/2006/relationships/oleObject" Target="../embeddings/oleObject3.bin"/><Relationship Id="rId5" Type="http://schemas.openxmlformats.org/officeDocument/2006/relationships/image" Target="../media/image6.emf"/><Relationship Id="rId4" Type="http://schemas.openxmlformats.org/officeDocument/2006/relationships/oleObject" Target="../embeddings/oleObject2.bin"/></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6.xml"/><Relationship Id="rId1" Type="http://schemas.openxmlformats.org/officeDocument/2006/relationships/vmlDrawing" Target="../drawings/vmlDrawing3.vml"/><Relationship Id="rId6" Type="http://schemas.openxmlformats.org/officeDocument/2006/relationships/image" Target="../media/image8.emf"/><Relationship Id="rId5" Type="http://schemas.openxmlformats.org/officeDocument/2006/relationships/oleObject" Target="../embeddings/Microsoft_Excel_97-2003_Worksheet3.xls"/><Relationship Id="rId4" Type="http://schemas.openxmlformats.org/officeDocument/2006/relationships/oleObject" Target="../embeddings/oleObject4.bin"/></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6.xml"/><Relationship Id="rId1" Type="http://schemas.openxmlformats.org/officeDocument/2006/relationships/vmlDrawing" Target="../drawings/vmlDrawing4.vml"/><Relationship Id="rId6" Type="http://schemas.openxmlformats.org/officeDocument/2006/relationships/image" Target="../media/image19.png"/><Relationship Id="rId5" Type="http://schemas.openxmlformats.org/officeDocument/2006/relationships/oleObject" Target="../embeddings/oleObject6.bin"/><Relationship Id="rId4" Type="http://schemas.openxmlformats.org/officeDocument/2006/relationships/image" Target="../media/image18.png"/></Relationships>
</file>

<file path=ppt/slides/_rels/slide2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6.xml"/><Relationship Id="rId1" Type="http://schemas.openxmlformats.org/officeDocument/2006/relationships/vmlDrawing" Target="../drawings/vmlDrawing1.vml"/><Relationship Id="rId5" Type="http://schemas.openxmlformats.org/officeDocument/2006/relationships/image" Target="../media/image3.emf"/><Relationship Id="rId4" Type="http://schemas.openxmlformats.org/officeDocument/2006/relationships/oleObject" Target="../embeddings/Microsoft_Excel_97-2003_Worksheet1.xls"/></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667000"/>
            <a:ext cx="5410200" cy="933451"/>
          </a:xfrm>
        </p:spPr>
        <p:txBody>
          <a:bodyPr>
            <a:normAutofit/>
          </a:bodyPr>
          <a:lstStyle/>
          <a:p>
            <a:r>
              <a:rPr lang="en-US" dirty="0" smtClean="0"/>
              <a:t>Visualization</a:t>
            </a:r>
            <a:endParaRPr lang="en-US" dirty="0"/>
          </a:p>
        </p:txBody>
      </p:sp>
      <p:sp>
        <p:nvSpPr>
          <p:cNvPr id="3" name="Subtitle 2"/>
          <p:cNvSpPr>
            <a:spLocks noGrp="1"/>
          </p:cNvSpPr>
          <p:nvPr>
            <p:ph type="subTitle" idx="1"/>
          </p:nvPr>
        </p:nvSpPr>
        <p:spPr>
          <a:xfrm>
            <a:off x="990600" y="3886200"/>
            <a:ext cx="6400800" cy="1752600"/>
          </a:xfrm>
        </p:spPr>
        <p:txBody>
          <a:bodyPr/>
          <a:lstStyle/>
          <a:p>
            <a:r>
              <a:rPr lang="en-US" dirty="0" smtClean="0">
                <a:solidFill>
                  <a:schemeClr val="tx1"/>
                </a:solidFill>
              </a:rPr>
              <a:t>UW CSE 190p</a:t>
            </a:r>
          </a:p>
          <a:p>
            <a:r>
              <a:rPr lang="en-US" dirty="0" smtClean="0">
                <a:solidFill>
                  <a:schemeClr val="tx1"/>
                </a:solidFill>
              </a:rPr>
              <a:t>Summer 2012</a:t>
            </a:r>
            <a:endParaRPr lang="en-US" dirty="0">
              <a:solidFill>
                <a:schemeClr val="tx1"/>
              </a:solidFill>
            </a:endParaRPr>
          </a:p>
        </p:txBody>
      </p:sp>
    </p:spTree>
    <p:extLst>
      <p:ext uri="{BB962C8B-B14F-4D97-AF65-F5344CB8AC3E}">
        <p14:creationId xmlns:p14="http://schemas.microsoft.com/office/powerpoint/2010/main" val="214641861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r>
              <a:rPr lang="en-US"/>
              <a:t>Anscombe</a:t>
            </a:r>
            <a:r>
              <a:rPr lang="ja-JP" altLang="en-US">
                <a:latin typeface="Arial"/>
              </a:rPr>
              <a:t>’</a:t>
            </a:r>
            <a:r>
              <a:rPr lang="en-US"/>
              <a:t>s Quartet (2)</a:t>
            </a:r>
          </a:p>
        </p:txBody>
      </p:sp>
      <p:sp>
        <p:nvSpPr>
          <p:cNvPr id="29699" name="Rectangle 3"/>
          <p:cNvSpPr>
            <a:spLocks noGrp="1" noChangeArrowheads="1"/>
          </p:cNvSpPr>
          <p:nvPr>
            <p:ph type="body" idx="1"/>
          </p:nvPr>
        </p:nvSpPr>
        <p:spPr/>
        <p:txBody>
          <a:bodyPr/>
          <a:lstStyle/>
          <a:p>
            <a:pPr>
              <a:lnSpc>
                <a:spcPct val="90000"/>
              </a:lnSpc>
            </a:pPr>
            <a:r>
              <a:rPr lang="en-US" sz="2200"/>
              <a:t>mean of the x values = 9.0 </a:t>
            </a:r>
          </a:p>
          <a:p>
            <a:pPr>
              <a:lnSpc>
                <a:spcPct val="90000"/>
              </a:lnSpc>
            </a:pPr>
            <a:r>
              <a:rPr lang="en-US" sz="2200"/>
              <a:t>mean of the y values = 7.5 </a:t>
            </a:r>
          </a:p>
          <a:p>
            <a:pPr>
              <a:lnSpc>
                <a:spcPct val="90000"/>
              </a:lnSpc>
            </a:pPr>
            <a:r>
              <a:rPr lang="en-US" sz="2200"/>
              <a:t>equation of the least-squared regression line: </a:t>
            </a:r>
          </a:p>
          <a:p>
            <a:pPr lvl="1">
              <a:lnSpc>
                <a:spcPct val="90000"/>
              </a:lnSpc>
              <a:buFont typeface="Wingdings" charset="0"/>
              <a:buNone/>
            </a:pPr>
            <a:r>
              <a:rPr lang="en-US" sz="2000"/>
              <a:t>y = 3 + 0.5x </a:t>
            </a:r>
          </a:p>
          <a:p>
            <a:pPr>
              <a:lnSpc>
                <a:spcPct val="90000"/>
              </a:lnSpc>
            </a:pPr>
            <a:r>
              <a:rPr lang="en-US" sz="2200"/>
              <a:t>sums of squared errors (about the mean) = 110.0 </a:t>
            </a:r>
          </a:p>
          <a:p>
            <a:pPr>
              <a:lnSpc>
                <a:spcPct val="90000"/>
              </a:lnSpc>
            </a:pPr>
            <a:r>
              <a:rPr lang="en-US" sz="2200"/>
              <a:t>regression sums of squared errors </a:t>
            </a:r>
          </a:p>
          <a:p>
            <a:pPr lvl="1">
              <a:lnSpc>
                <a:spcPct val="90000"/>
              </a:lnSpc>
              <a:buFont typeface="Wingdings" charset="0"/>
              <a:buNone/>
            </a:pPr>
            <a:r>
              <a:rPr lang="en-US" sz="2000"/>
              <a:t>(variance accounted for by x) = 27.5 </a:t>
            </a:r>
          </a:p>
          <a:p>
            <a:pPr>
              <a:lnSpc>
                <a:spcPct val="90000"/>
              </a:lnSpc>
            </a:pPr>
            <a:r>
              <a:rPr lang="en-US" sz="2200"/>
              <a:t>residual sums of squared errors </a:t>
            </a:r>
          </a:p>
          <a:p>
            <a:pPr lvl="1">
              <a:lnSpc>
                <a:spcPct val="90000"/>
              </a:lnSpc>
              <a:buFont typeface="Wingdings" charset="0"/>
              <a:buNone/>
            </a:pPr>
            <a:r>
              <a:rPr lang="en-US" sz="2000"/>
              <a:t>(about the regression line) = 13.75 </a:t>
            </a:r>
          </a:p>
          <a:p>
            <a:pPr>
              <a:lnSpc>
                <a:spcPct val="90000"/>
              </a:lnSpc>
            </a:pPr>
            <a:r>
              <a:rPr lang="en-US" sz="2200"/>
              <a:t>correlation coefficient = 0.82 </a:t>
            </a:r>
          </a:p>
          <a:p>
            <a:pPr>
              <a:lnSpc>
                <a:spcPct val="90000"/>
              </a:lnSpc>
            </a:pPr>
            <a:r>
              <a:rPr lang="en-US" sz="2200"/>
              <a:t>coefficient of determination = 0.67 </a:t>
            </a:r>
          </a:p>
        </p:txBody>
      </p:sp>
    </p:spTree>
    <p:extLst>
      <p:ext uri="{BB962C8B-B14F-4D97-AF65-F5344CB8AC3E}">
        <p14:creationId xmlns:p14="http://schemas.microsoft.com/office/powerpoint/2010/main" val="27787383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r>
              <a:rPr lang="en-US"/>
              <a:t>Anscombe</a:t>
            </a:r>
            <a:r>
              <a:rPr lang="ja-JP" altLang="en-US">
                <a:latin typeface="Arial"/>
              </a:rPr>
              <a:t>’</a:t>
            </a:r>
            <a:r>
              <a:rPr lang="en-US"/>
              <a:t>s Quartet (3)</a:t>
            </a:r>
          </a:p>
        </p:txBody>
      </p:sp>
      <p:pic>
        <p:nvPicPr>
          <p:cNvPr id="28675" name="Picture 3" descr="C:\Documents and Settings\bill\My Documents\Classes\SDMCourse\anscombe.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1752600"/>
            <a:ext cx="6019800" cy="4670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640423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t>Another example: Pearson Correlation</a:t>
            </a:r>
            <a:endParaRPr lang="en-US" sz="3200" dirty="0"/>
          </a:p>
        </p:txBody>
      </p:sp>
      <p:pic>
        <p:nvPicPr>
          <p:cNvPr id="4" name="Picture 3" descr="506px-Correlation_exampl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699" y="1371600"/>
            <a:ext cx="8540447" cy="3898900"/>
          </a:xfrm>
          <a:prstGeom prst="rect">
            <a:avLst/>
          </a:prstGeom>
        </p:spPr>
      </p:pic>
    </p:spTree>
    <p:extLst>
      <p:ext uri="{BB962C8B-B14F-4D97-AF65-F5344CB8AC3E}">
        <p14:creationId xmlns:p14="http://schemas.microsoft.com/office/powerpoint/2010/main" val="44554119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reasons?</a:t>
            </a:r>
            <a:endParaRPr lang="en-US" dirty="0"/>
          </a:p>
        </p:txBody>
      </p:sp>
      <p:sp>
        <p:nvSpPr>
          <p:cNvPr id="4" name="Content Placeholder 3"/>
          <p:cNvSpPr>
            <a:spLocks noGrp="1"/>
          </p:cNvSpPr>
          <p:nvPr>
            <p:ph idx="1"/>
          </p:nvPr>
        </p:nvSpPr>
        <p:spPr>
          <a:xfrm>
            <a:off x="457200" y="1600200"/>
            <a:ext cx="8686800" cy="4525963"/>
          </a:xfrm>
        </p:spPr>
        <p:txBody>
          <a:bodyPr/>
          <a:lstStyle/>
          <a:p>
            <a:r>
              <a:rPr lang="en-US" dirty="0" smtClean="0"/>
              <a:t>Visualization is the highest bandwidth channel into the human brain </a:t>
            </a:r>
            <a:r>
              <a:rPr lang="en-US" sz="2400" dirty="0" smtClean="0">
                <a:solidFill>
                  <a:srgbClr val="0A0AFF"/>
                </a:solidFill>
              </a:rPr>
              <a:t>[Palmer 99]</a:t>
            </a:r>
          </a:p>
          <a:p>
            <a:r>
              <a:rPr lang="en-US" dirty="0"/>
              <a:t>The visual cortex is the largest system in the human brain; it’s wasteful not to make use of it.</a:t>
            </a:r>
            <a:endParaRPr lang="en-US" dirty="0" smtClean="0"/>
          </a:p>
          <a:p>
            <a:r>
              <a:rPr lang="en-US" dirty="0" smtClean="0"/>
              <a:t>As data volumes grow, visualization becomes a necessity rather than a luxury.</a:t>
            </a:r>
          </a:p>
          <a:p>
            <a:pPr lvl="1"/>
            <a:r>
              <a:rPr lang="en-US" dirty="0" smtClean="0"/>
              <a:t>“A picture is worth a thousand words”</a:t>
            </a:r>
          </a:p>
        </p:txBody>
      </p:sp>
    </p:spTree>
    <p:extLst>
      <p:ext uri="{BB962C8B-B14F-4D97-AF65-F5344CB8AC3E}">
        <p14:creationId xmlns:p14="http://schemas.microsoft.com/office/powerpoint/2010/main" val="108320677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481" name="Object 2"/>
          <p:cNvGraphicFramePr>
            <a:graphicFrameLocks noChangeAspect="1"/>
          </p:cNvGraphicFramePr>
          <p:nvPr/>
        </p:nvGraphicFramePr>
        <p:xfrm>
          <a:off x="2032000" y="1622425"/>
          <a:ext cx="5078413" cy="3611563"/>
        </p:xfrm>
        <a:graphic>
          <a:graphicData uri="http://schemas.openxmlformats.org/presentationml/2006/ole">
            <mc:AlternateContent xmlns:mc="http://schemas.openxmlformats.org/markup-compatibility/2006">
              <mc:Choice xmlns:v="urn:schemas-microsoft-com:vml" Requires="v">
                <p:oleObj spid="_x0000_s2181" name="Worksheet" r:id="rId4" imgW="5077005" imgH="3610458" progId="Excel.Sheet.8">
                  <p:embed/>
                </p:oleObj>
              </mc:Choice>
              <mc:Fallback>
                <p:oleObj name="Worksheet" r:id="rId4" imgW="5077005" imgH="3610458" progId="Excel.Sheet.8">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32000" y="1622425"/>
                        <a:ext cx="5078413" cy="3611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pic>
                </p:oleObj>
              </mc:Fallback>
            </mc:AlternateContent>
          </a:graphicData>
        </a:graphic>
      </p:graphicFrame>
      <p:graphicFrame>
        <p:nvGraphicFramePr>
          <p:cNvPr id="20482" name="Object 3"/>
          <p:cNvGraphicFramePr>
            <a:graphicFrameLocks noChangeAspect="1"/>
          </p:cNvGraphicFramePr>
          <p:nvPr/>
        </p:nvGraphicFramePr>
        <p:xfrm>
          <a:off x="2027238" y="1619250"/>
          <a:ext cx="5087937" cy="3619500"/>
        </p:xfrm>
        <a:graphic>
          <a:graphicData uri="http://schemas.openxmlformats.org/presentationml/2006/ole">
            <mc:AlternateContent xmlns:mc="http://schemas.openxmlformats.org/markup-compatibility/2006">
              <mc:Choice xmlns:v="urn:schemas-microsoft-com:vml" Requires="v">
                <p:oleObj spid="_x0000_s2182" name="Worksheet" r:id="rId7" imgW="5086631" imgH="3619886" progId="Excel.Sheet.8">
                  <p:embed/>
                </p:oleObj>
              </mc:Choice>
              <mc:Fallback>
                <p:oleObj name="Worksheet" r:id="rId7" imgW="5086631" imgH="3619886" progId="Excel.Sheet.8">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027238" y="1619250"/>
                        <a:ext cx="5087937" cy="3619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pic>
                </p:oleObj>
              </mc:Fallback>
            </mc:AlternateContent>
          </a:graphicData>
        </a:graphic>
      </p:graphicFrame>
      <p:sp>
        <p:nvSpPr>
          <p:cNvPr id="20483" name="Rectangle 4"/>
          <p:cNvSpPr>
            <a:spLocks noGrp="1" noChangeArrowheads="1"/>
          </p:cNvSpPr>
          <p:nvPr>
            <p:ph type="title"/>
          </p:nvPr>
        </p:nvSpPr>
        <p:spPr>
          <a:xfrm>
            <a:off x="457200" y="80963"/>
            <a:ext cx="8686799" cy="863600"/>
          </a:xfrm>
        </p:spPr>
        <p:txBody>
          <a:bodyPr/>
          <a:lstStyle/>
          <a:p>
            <a:pPr eaLnBrk="1" hangingPunct="1"/>
            <a:r>
              <a:rPr lang="en-US" sz="2500" dirty="0" smtClean="0">
                <a:latin typeface="Arial" charset="0"/>
              </a:rPr>
              <a:t>What </a:t>
            </a:r>
            <a:r>
              <a:rPr lang="en-US" sz="2500" dirty="0">
                <a:latin typeface="Arial" charset="0"/>
              </a:rPr>
              <a:t>is the rate-limiting step in data understanding?</a:t>
            </a:r>
          </a:p>
        </p:txBody>
      </p:sp>
      <p:sp>
        <p:nvSpPr>
          <p:cNvPr id="20484" name="Text Box 5"/>
          <p:cNvSpPr txBox="1">
            <a:spLocks noChangeArrowheads="1"/>
          </p:cNvSpPr>
          <p:nvPr/>
        </p:nvSpPr>
        <p:spPr bwMode="auto">
          <a:xfrm>
            <a:off x="4387850" y="2079625"/>
            <a:ext cx="2236788"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pPr>
              <a:spcBef>
                <a:spcPct val="50000"/>
              </a:spcBef>
            </a:pPr>
            <a:r>
              <a:rPr lang="en-US" sz="1800" b="1">
                <a:solidFill>
                  <a:srgbClr val="000099"/>
                </a:solidFill>
                <a:latin typeface="Arial" charset="0"/>
              </a:rPr>
              <a:t>Processing power: Moore</a:t>
            </a:r>
            <a:r>
              <a:rPr lang="ja-JP" altLang="en-US" sz="1800" b="1">
                <a:solidFill>
                  <a:srgbClr val="000099"/>
                </a:solidFill>
                <a:latin typeface="Arial" charset="0"/>
              </a:rPr>
              <a:t>’</a:t>
            </a:r>
            <a:r>
              <a:rPr lang="en-US" altLang="ja-JP" sz="1800" b="1">
                <a:solidFill>
                  <a:srgbClr val="000099"/>
                </a:solidFill>
                <a:latin typeface="Arial" charset="0"/>
              </a:rPr>
              <a:t>s Law</a:t>
            </a:r>
            <a:endParaRPr lang="en-US" b="1">
              <a:latin typeface="Times New Roman" charset="0"/>
            </a:endParaRPr>
          </a:p>
        </p:txBody>
      </p:sp>
      <p:sp>
        <p:nvSpPr>
          <p:cNvPr id="20486" name="Text Box 4"/>
          <p:cNvSpPr txBox="1">
            <a:spLocks noChangeArrowheads="1"/>
          </p:cNvSpPr>
          <p:nvPr/>
        </p:nvSpPr>
        <p:spPr bwMode="auto">
          <a:xfrm>
            <a:off x="6959600" y="1889125"/>
            <a:ext cx="2497138"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pPr>
              <a:spcBef>
                <a:spcPct val="50000"/>
              </a:spcBef>
            </a:pPr>
            <a:r>
              <a:rPr lang="en-US" sz="1800" b="1">
                <a:solidFill>
                  <a:srgbClr val="FF00FF"/>
                </a:solidFill>
                <a:latin typeface="Arial" charset="0"/>
              </a:rPr>
              <a:t>Amount of data in the world</a:t>
            </a:r>
            <a:endParaRPr lang="en-US">
              <a:latin typeface="Times New Roman" charset="0"/>
            </a:endParaRPr>
          </a:p>
        </p:txBody>
      </p:sp>
      <p:sp>
        <p:nvSpPr>
          <p:cNvPr id="9" name="TextBox 8"/>
          <p:cNvSpPr txBox="1"/>
          <p:nvPr/>
        </p:nvSpPr>
        <p:spPr>
          <a:xfrm>
            <a:off x="2974140" y="6148456"/>
            <a:ext cx="3322719" cy="338554"/>
          </a:xfrm>
          <a:prstGeom prst="rect">
            <a:avLst/>
          </a:prstGeom>
          <a:noFill/>
        </p:spPr>
        <p:txBody>
          <a:bodyPr wrap="square" rtlCol="0">
            <a:spAutoFit/>
          </a:bodyPr>
          <a:lstStyle/>
          <a:p>
            <a:r>
              <a:rPr lang="en-US" sz="1600" i="1" dirty="0" smtClean="0"/>
              <a:t>slide </a:t>
            </a:r>
            <a:r>
              <a:rPr lang="en-US" sz="1600" i="1" dirty="0" err="1" smtClean="0"/>
              <a:t>src</a:t>
            </a:r>
            <a:r>
              <a:rPr lang="en-US" sz="1600" i="1" dirty="0" smtClean="0"/>
              <a:t>: Cecilia Aragon, UW HCDE</a:t>
            </a:r>
          </a:p>
        </p:txBody>
      </p:sp>
    </p:spTree>
    <p:extLst>
      <p:ext uri="{BB962C8B-B14F-4D97-AF65-F5344CB8AC3E}">
        <p14:creationId xmlns:p14="http://schemas.microsoft.com/office/powerpoint/2010/main" val="32842476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577" name="Object 4"/>
          <p:cNvGraphicFramePr>
            <a:graphicFrameLocks noChangeAspect="1"/>
          </p:cNvGraphicFramePr>
          <p:nvPr/>
        </p:nvGraphicFramePr>
        <p:xfrm>
          <a:off x="1889125" y="1616075"/>
          <a:ext cx="5349875" cy="3621088"/>
        </p:xfrm>
        <a:graphic>
          <a:graphicData uri="http://schemas.openxmlformats.org/presentationml/2006/ole">
            <mc:AlternateContent xmlns:mc="http://schemas.openxmlformats.org/markup-compatibility/2006">
              <mc:Choice xmlns:v="urn:schemas-microsoft-com:vml" Requires="v">
                <p:oleObj spid="_x0000_s4163" name="Worksheet" r:id="rId5" imgW="6896100" imgH="5499100" progId="Excel.Sheet.8">
                  <p:embed/>
                </p:oleObj>
              </mc:Choice>
              <mc:Fallback>
                <p:oleObj name="Worksheet" r:id="rId5" imgW="6896100" imgH="5499100" progId="Excel.Sheet.8">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89125" y="1616075"/>
                        <a:ext cx="5349875" cy="3621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pic>
                </p:oleObj>
              </mc:Fallback>
            </mc:AlternateContent>
          </a:graphicData>
        </a:graphic>
      </p:graphicFrame>
      <p:sp>
        <p:nvSpPr>
          <p:cNvPr id="24578" name="Rectangle 5"/>
          <p:cNvSpPr>
            <a:spLocks noGrp="1" noChangeArrowheads="1"/>
          </p:cNvSpPr>
          <p:nvPr>
            <p:ph type="title"/>
          </p:nvPr>
        </p:nvSpPr>
        <p:spPr>
          <a:xfrm>
            <a:off x="1083732" y="80963"/>
            <a:ext cx="8060267" cy="863600"/>
          </a:xfrm>
        </p:spPr>
        <p:txBody>
          <a:bodyPr>
            <a:normAutofit fontScale="90000"/>
          </a:bodyPr>
          <a:lstStyle/>
          <a:p>
            <a:pPr eaLnBrk="1" hangingPunct="1"/>
            <a:r>
              <a:rPr lang="en-US" sz="2900" dirty="0">
                <a:latin typeface="Arial" charset="0"/>
              </a:rPr>
              <a:t/>
            </a:r>
            <a:br>
              <a:rPr lang="en-US" sz="2900" dirty="0">
                <a:latin typeface="Arial" charset="0"/>
              </a:rPr>
            </a:br>
            <a:r>
              <a:rPr lang="en-US" sz="2500" dirty="0">
                <a:latin typeface="Arial" charset="0"/>
              </a:rPr>
              <a:t>What is the rate-limiting step in data understanding?</a:t>
            </a:r>
          </a:p>
        </p:txBody>
      </p:sp>
      <p:sp>
        <p:nvSpPr>
          <p:cNvPr id="24579" name="Text Box 6"/>
          <p:cNvSpPr txBox="1">
            <a:spLocks noChangeArrowheads="1"/>
          </p:cNvSpPr>
          <p:nvPr/>
        </p:nvSpPr>
        <p:spPr bwMode="auto">
          <a:xfrm>
            <a:off x="4387850" y="2079625"/>
            <a:ext cx="2236788"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pPr>
              <a:spcBef>
                <a:spcPct val="50000"/>
              </a:spcBef>
            </a:pPr>
            <a:r>
              <a:rPr lang="en-US" sz="1800" b="1">
                <a:solidFill>
                  <a:srgbClr val="000099"/>
                </a:solidFill>
                <a:latin typeface="Arial" charset="0"/>
              </a:rPr>
              <a:t>Processing power: Moore</a:t>
            </a:r>
            <a:r>
              <a:rPr lang="ja-JP" altLang="en-US" sz="1800" b="1">
                <a:solidFill>
                  <a:srgbClr val="000099"/>
                </a:solidFill>
                <a:latin typeface="Arial" charset="0"/>
              </a:rPr>
              <a:t>’</a:t>
            </a:r>
            <a:r>
              <a:rPr lang="en-US" altLang="ja-JP" sz="1800" b="1">
                <a:solidFill>
                  <a:srgbClr val="000099"/>
                </a:solidFill>
                <a:latin typeface="Arial" charset="0"/>
              </a:rPr>
              <a:t>s Law</a:t>
            </a:r>
            <a:endParaRPr lang="en-US" b="1">
              <a:latin typeface="Times New Roman" charset="0"/>
            </a:endParaRPr>
          </a:p>
        </p:txBody>
      </p:sp>
      <p:sp>
        <p:nvSpPr>
          <p:cNvPr id="24580" name="Text Box 7"/>
          <p:cNvSpPr txBox="1">
            <a:spLocks noChangeArrowheads="1"/>
          </p:cNvSpPr>
          <p:nvPr/>
        </p:nvSpPr>
        <p:spPr bwMode="auto">
          <a:xfrm>
            <a:off x="2481263" y="4041775"/>
            <a:ext cx="35052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pPr>
              <a:spcBef>
                <a:spcPct val="50000"/>
              </a:spcBef>
            </a:pPr>
            <a:r>
              <a:rPr lang="en-US" sz="1800" b="1">
                <a:solidFill>
                  <a:srgbClr val="006600"/>
                </a:solidFill>
                <a:latin typeface="Arial" charset="0"/>
              </a:rPr>
              <a:t>Human cognitive capacity</a:t>
            </a:r>
            <a:endParaRPr lang="en-US">
              <a:latin typeface="Times New Roman" charset="0"/>
            </a:endParaRPr>
          </a:p>
        </p:txBody>
      </p:sp>
      <p:sp>
        <p:nvSpPr>
          <p:cNvPr id="24581" name="Text Box 8"/>
          <p:cNvSpPr txBox="1">
            <a:spLocks noChangeArrowheads="1"/>
          </p:cNvSpPr>
          <p:nvPr/>
        </p:nvSpPr>
        <p:spPr bwMode="auto">
          <a:xfrm>
            <a:off x="1787589" y="5599481"/>
            <a:ext cx="659749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pPr>
              <a:spcBef>
                <a:spcPct val="50000"/>
              </a:spcBef>
            </a:pPr>
            <a:r>
              <a:rPr lang="en-US" sz="1800">
                <a:solidFill>
                  <a:srgbClr val="000099"/>
                </a:solidFill>
                <a:latin typeface="Arial" charset="0"/>
              </a:rPr>
              <a:t>Idea adapted from </a:t>
            </a:r>
            <a:r>
              <a:rPr lang="ja-JP" altLang="en-US" sz="1800">
                <a:solidFill>
                  <a:srgbClr val="000099"/>
                </a:solidFill>
                <a:latin typeface="Arial" charset="0"/>
              </a:rPr>
              <a:t>“</a:t>
            </a:r>
            <a:r>
              <a:rPr lang="en-US" altLang="ja-JP" sz="1800">
                <a:solidFill>
                  <a:srgbClr val="000099"/>
                </a:solidFill>
                <a:latin typeface="Arial" charset="0"/>
              </a:rPr>
              <a:t>Less is More</a:t>
            </a:r>
            <a:r>
              <a:rPr lang="ja-JP" altLang="en-US" sz="1800">
                <a:solidFill>
                  <a:srgbClr val="000099"/>
                </a:solidFill>
                <a:latin typeface="Arial" charset="0"/>
              </a:rPr>
              <a:t>”</a:t>
            </a:r>
            <a:r>
              <a:rPr lang="en-US" altLang="ja-JP" sz="1800">
                <a:solidFill>
                  <a:srgbClr val="000099"/>
                </a:solidFill>
                <a:latin typeface="Arial" charset="0"/>
              </a:rPr>
              <a:t> by Bill Buxton (2001)</a:t>
            </a:r>
            <a:endParaRPr lang="en-US" sz="1800">
              <a:latin typeface="Times New Roman" charset="0"/>
            </a:endParaRPr>
          </a:p>
        </p:txBody>
      </p:sp>
      <p:sp>
        <p:nvSpPr>
          <p:cNvPr id="24583" name="Text Box 4"/>
          <p:cNvSpPr txBox="1">
            <a:spLocks noChangeArrowheads="1"/>
          </p:cNvSpPr>
          <p:nvPr/>
        </p:nvSpPr>
        <p:spPr bwMode="auto">
          <a:xfrm>
            <a:off x="6959600" y="1889125"/>
            <a:ext cx="2497138"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pPr>
              <a:spcBef>
                <a:spcPct val="50000"/>
              </a:spcBef>
            </a:pPr>
            <a:r>
              <a:rPr lang="en-US" sz="1800" b="1">
                <a:solidFill>
                  <a:srgbClr val="FF00FF"/>
                </a:solidFill>
                <a:latin typeface="Arial" charset="0"/>
              </a:rPr>
              <a:t>Amount of data in the world</a:t>
            </a:r>
            <a:endParaRPr lang="en-US">
              <a:latin typeface="Times New Roman" charset="0"/>
            </a:endParaRPr>
          </a:p>
        </p:txBody>
      </p:sp>
      <p:sp>
        <p:nvSpPr>
          <p:cNvPr id="11" name="TextBox 10"/>
          <p:cNvSpPr txBox="1"/>
          <p:nvPr/>
        </p:nvSpPr>
        <p:spPr>
          <a:xfrm>
            <a:off x="2974140" y="6148456"/>
            <a:ext cx="3322719" cy="338554"/>
          </a:xfrm>
          <a:prstGeom prst="rect">
            <a:avLst/>
          </a:prstGeom>
          <a:noFill/>
        </p:spPr>
        <p:txBody>
          <a:bodyPr wrap="square" rtlCol="0">
            <a:spAutoFit/>
          </a:bodyPr>
          <a:lstStyle/>
          <a:p>
            <a:r>
              <a:rPr lang="en-US" sz="1600" i="1" dirty="0" smtClean="0"/>
              <a:t>slide </a:t>
            </a:r>
            <a:r>
              <a:rPr lang="en-US" sz="1600" i="1" dirty="0" err="1" smtClean="0"/>
              <a:t>src</a:t>
            </a:r>
            <a:r>
              <a:rPr lang="en-US" sz="1600" i="1" dirty="0" smtClean="0"/>
              <a:t>: Cecilia Aragon, UW HCDE</a:t>
            </a:r>
          </a:p>
        </p:txBody>
      </p:sp>
    </p:spTree>
    <p:extLst>
      <p:ext uri="{BB962C8B-B14F-4D97-AF65-F5344CB8AC3E}">
        <p14:creationId xmlns:p14="http://schemas.microsoft.com/office/powerpoint/2010/main" val="8506049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What makes a good visualization?</a:t>
            </a:r>
          </a:p>
        </p:txBody>
      </p:sp>
      <p:sp>
        <p:nvSpPr>
          <p:cNvPr id="3" name="Content Placeholder 2"/>
          <p:cNvSpPr>
            <a:spLocks noGrp="1"/>
          </p:cNvSpPr>
          <p:nvPr>
            <p:ph idx="1"/>
          </p:nvPr>
        </p:nvSpPr>
        <p:spPr/>
        <p:txBody>
          <a:bodyPr/>
          <a:lstStyle/>
          <a:p>
            <a:pPr marL="0" indent="0">
              <a:buNone/>
            </a:pPr>
            <a:r>
              <a:rPr lang="en-US"/>
              <a:t>Edward Tufte: Minimize the Lie Factor</a:t>
            </a:r>
          </a:p>
        </p:txBody>
      </p:sp>
      <p:sp>
        <p:nvSpPr>
          <p:cNvPr id="5" name="TextBox 4"/>
          <p:cNvSpPr txBox="1"/>
          <p:nvPr/>
        </p:nvSpPr>
        <p:spPr>
          <a:xfrm>
            <a:off x="680155" y="3149024"/>
            <a:ext cx="4724400" cy="584776"/>
          </a:xfrm>
          <a:prstGeom prst="rect">
            <a:avLst/>
          </a:prstGeom>
          <a:noFill/>
        </p:spPr>
        <p:txBody>
          <a:bodyPr wrap="square" rtlCol="0">
            <a:spAutoFit/>
          </a:bodyPr>
          <a:lstStyle/>
          <a:p>
            <a:r>
              <a:rPr lang="en-US" sz="3200"/>
              <a:t>Lie Factor =</a:t>
            </a:r>
          </a:p>
        </p:txBody>
      </p:sp>
      <p:sp>
        <p:nvSpPr>
          <p:cNvPr id="6" name="Rectangle 5"/>
          <p:cNvSpPr/>
          <p:nvPr/>
        </p:nvSpPr>
        <p:spPr>
          <a:xfrm>
            <a:off x="3041214" y="2971800"/>
            <a:ext cx="5809281" cy="523220"/>
          </a:xfrm>
          <a:prstGeom prst="rect">
            <a:avLst/>
          </a:prstGeom>
        </p:spPr>
        <p:txBody>
          <a:bodyPr wrap="square">
            <a:spAutoFit/>
          </a:bodyPr>
          <a:lstStyle/>
          <a:p>
            <a:r>
              <a:rPr lang="en-US" sz="2800"/>
              <a:t>Size of effect in the visualization</a:t>
            </a:r>
          </a:p>
        </p:txBody>
      </p:sp>
      <p:sp>
        <p:nvSpPr>
          <p:cNvPr id="7" name="TextBox 6"/>
          <p:cNvSpPr txBox="1"/>
          <p:nvPr/>
        </p:nvSpPr>
        <p:spPr>
          <a:xfrm>
            <a:off x="3581400" y="3429000"/>
            <a:ext cx="4191000" cy="523220"/>
          </a:xfrm>
          <a:prstGeom prst="rect">
            <a:avLst/>
          </a:prstGeom>
          <a:noFill/>
        </p:spPr>
        <p:txBody>
          <a:bodyPr wrap="square" rtlCol="0">
            <a:spAutoFit/>
          </a:bodyPr>
          <a:lstStyle/>
          <a:p>
            <a:r>
              <a:rPr lang="en-US" sz="2800"/>
              <a:t>Size of effect in the data</a:t>
            </a:r>
          </a:p>
        </p:txBody>
      </p:sp>
      <p:cxnSp>
        <p:nvCxnSpPr>
          <p:cNvPr id="9" name="Straight Connector 8"/>
          <p:cNvCxnSpPr/>
          <p:nvPr/>
        </p:nvCxnSpPr>
        <p:spPr>
          <a:xfrm flipV="1">
            <a:off x="2819400" y="3505200"/>
            <a:ext cx="5334000" cy="5645"/>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pic>
        <p:nvPicPr>
          <p:cNvPr id="12" name="Picture 11"/>
          <p:cNvPicPr>
            <a:picLocks noChangeAspect="1"/>
          </p:cNvPicPr>
          <p:nvPr/>
        </p:nvPicPr>
        <p:blipFill>
          <a:blip r:embed="rId2"/>
          <a:stretch>
            <a:fillRect/>
          </a:stretch>
        </p:blipFill>
        <p:spPr>
          <a:xfrm>
            <a:off x="7315200" y="1295400"/>
            <a:ext cx="1667933" cy="1371600"/>
          </a:xfrm>
          <a:prstGeom prst="rect">
            <a:avLst/>
          </a:prstGeom>
        </p:spPr>
      </p:pic>
    </p:spTree>
    <p:extLst>
      <p:ext uri="{BB962C8B-B14F-4D97-AF65-F5344CB8AC3E}">
        <p14:creationId xmlns:p14="http://schemas.microsoft.com/office/powerpoint/2010/main" val="47862261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Example</a:t>
            </a:r>
          </a:p>
        </p:txBody>
      </p:sp>
      <p:pic>
        <p:nvPicPr>
          <p:cNvPr id="3" name="Picture 2"/>
          <p:cNvPicPr>
            <a:picLocks noChangeAspect="1"/>
          </p:cNvPicPr>
          <p:nvPr/>
        </p:nvPicPr>
        <p:blipFill>
          <a:blip r:embed="rId2"/>
          <a:stretch>
            <a:fillRect/>
          </a:stretch>
        </p:blipFill>
        <p:spPr>
          <a:xfrm>
            <a:off x="304800" y="1447800"/>
            <a:ext cx="8616405" cy="4724400"/>
          </a:xfrm>
          <a:prstGeom prst="rect">
            <a:avLst/>
          </a:prstGeom>
        </p:spPr>
      </p:pic>
      <p:sp>
        <p:nvSpPr>
          <p:cNvPr id="4" name="TextBox 3"/>
          <p:cNvSpPr txBox="1"/>
          <p:nvPr/>
        </p:nvSpPr>
        <p:spPr>
          <a:xfrm>
            <a:off x="533400" y="6324600"/>
            <a:ext cx="1676400" cy="381000"/>
          </a:xfrm>
          <a:prstGeom prst="rect">
            <a:avLst/>
          </a:prstGeom>
          <a:noFill/>
        </p:spPr>
        <p:txBody>
          <a:bodyPr wrap="square" rtlCol="0">
            <a:spAutoFit/>
          </a:bodyPr>
          <a:lstStyle/>
          <a:p>
            <a:r>
              <a:rPr lang="en-US"/>
              <a:t>Tufte 1997</a:t>
            </a:r>
          </a:p>
        </p:txBody>
      </p:sp>
    </p:spTree>
    <p:extLst>
      <p:ext uri="{BB962C8B-B14F-4D97-AF65-F5344CB8AC3E}">
        <p14:creationId xmlns:p14="http://schemas.microsoft.com/office/powerpoint/2010/main" val="312336453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What makes a good visualization?</a:t>
            </a:r>
          </a:p>
        </p:txBody>
      </p:sp>
      <p:sp>
        <p:nvSpPr>
          <p:cNvPr id="3" name="Content Placeholder 2"/>
          <p:cNvSpPr>
            <a:spLocks noGrp="1"/>
          </p:cNvSpPr>
          <p:nvPr>
            <p:ph idx="1"/>
          </p:nvPr>
        </p:nvSpPr>
        <p:spPr>
          <a:xfrm>
            <a:off x="457200" y="1600200"/>
            <a:ext cx="6629400" cy="4525963"/>
          </a:xfrm>
        </p:spPr>
        <p:txBody>
          <a:bodyPr>
            <a:normAutofit/>
          </a:bodyPr>
          <a:lstStyle/>
          <a:p>
            <a:r>
              <a:rPr lang="en-US" sz="2800"/>
              <a:t>Edward Tufte: Maximize the data-ink ratio</a:t>
            </a:r>
          </a:p>
        </p:txBody>
      </p:sp>
      <p:pic>
        <p:nvPicPr>
          <p:cNvPr id="4" name="Picture 3"/>
          <p:cNvPicPr>
            <a:picLocks noChangeAspect="1"/>
          </p:cNvPicPr>
          <p:nvPr/>
        </p:nvPicPr>
        <p:blipFill>
          <a:blip r:embed="rId2"/>
          <a:stretch>
            <a:fillRect/>
          </a:stretch>
        </p:blipFill>
        <p:spPr>
          <a:xfrm>
            <a:off x="685800" y="2590800"/>
            <a:ext cx="7620000" cy="3657600"/>
          </a:xfrm>
          <a:prstGeom prst="rect">
            <a:avLst/>
          </a:prstGeom>
        </p:spPr>
      </p:pic>
      <p:pic>
        <p:nvPicPr>
          <p:cNvPr id="5" name="Picture 4"/>
          <p:cNvPicPr>
            <a:picLocks noChangeAspect="1"/>
          </p:cNvPicPr>
          <p:nvPr/>
        </p:nvPicPr>
        <p:blipFill>
          <a:blip r:embed="rId3"/>
          <a:stretch>
            <a:fillRect/>
          </a:stretch>
        </p:blipFill>
        <p:spPr>
          <a:xfrm>
            <a:off x="7315200" y="1295400"/>
            <a:ext cx="1667933" cy="1371600"/>
          </a:xfrm>
          <a:prstGeom prst="rect">
            <a:avLst/>
          </a:prstGeom>
        </p:spPr>
      </p:pic>
    </p:spTree>
    <p:extLst>
      <p:ext uri="{BB962C8B-B14F-4D97-AF65-F5344CB8AC3E}">
        <p14:creationId xmlns:p14="http://schemas.microsoft.com/office/powerpoint/2010/main" val="387592085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a:t>Example: High or Low Data Ink ratio?</a:t>
            </a:r>
          </a:p>
        </p:txBody>
      </p:sp>
      <p:pic>
        <p:nvPicPr>
          <p:cNvPr id="4" name="Picture 3"/>
          <p:cNvPicPr>
            <a:picLocks noChangeAspect="1"/>
          </p:cNvPicPr>
          <p:nvPr/>
        </p:nvPicPr>
        <p:blipFill>
          <a:blip r:embed="rId2"/>
          <a:stretch>
            <a:fillRect/>
          </a:stretch>
        </p:blipFill>
        <p:spPr>
          <a:xfrm>
            <a:off x="1143000" y="1676400"/>
            <a:ext cx="6400800" cy="4784598"/>
          </a:xfrm>
          <a:prstGeom prst="rect">
            <a:avLst/>
          </a:prstGeom>
        </p:spPr>
      </p:pic>
    </p:spTree>
    <p:extLst>
      <p:ext uri="{BB962C8B-B14F-4D97-AF65-F5344CB8AC3E}">
        <p14:creationId xmlns:p14="http://schemas.microsoft.com/office/powerpoint/2010/main" val="419441004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Bare bones visualization in Python with matplotlib</a:t>
            </a:r>
          </a:p>
        </p:txBody>
      </p:sp>
    </p:spTree>
    <p:extLst>
      <p:ext uri="{BB962C8B-B14F-4D97-AF65-F5344CB8AC3E}">
        <p14:creationId xmlns:p14="http://schemas.microsoft.com/office/powerpoint/2010/main" val="66782385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t>Example: High or Low Data Ink ratio?</a:t>
            </a:r>
          </a:p>
        </p:txBody>
      </p:sp>
      <p:pic>
        <p:nvPicPr>
          <p:cNvPr id="4" name="Picture 3"/>
          <p:cNvPicPr>
            <a:picLocks noChangeAspect="1"/>
          </p:cNvPicPr>
          <p:nvPr/>
        </p:nvPicPr>
        <p:blipFill>
          <a:blip r:embed="rId2"/>
          <a:stretch>
            <a:fillRect/>
          </a:stretch>
        </p:blipFill>
        <p:spPr>
          <a:xfrm>
            <a:off x="1066800" y="1752600"/>
            <a:ext cx="6324600" cy="4711827"/>
          </a:xfrm>
          <a:prstGeom prst="rect">
            <a:avLst/>
          </a:prstGeom>
        </p:spPr>
      </p:pic>
    </p:spTree>
    <p:extLst>
      <p:ext uri="{BB962C8B-B14F-4D97-AF65-F5344CB8AC3E}">
        <p14:creationId xmlns:p14="http://schemas.microsoft.com/office/powerpoint/2010/main" val="227694240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Picture 4" descr="Picture 4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700"/>
            <a:ext cx="9144000" cy="6822650"/>
          </a:xfrm>
          <a:prstGeom prst="rect">
            <a:avLst/>
          </a:prstGeom>
        </p:spPr>
      </p:pic>
    </p:spTree>
    <p:extLst>
      <p:ext uri="{BB962C8B-B14F-4D97-AF65-F5344CB8AC3E}">
        <p14:creationId xmlns:p14="http://schemas.microsoft.com/office/powerpoint/2010/main" val="40380111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a:t>Bateman et al: The Effects of Visual Embellishment on Comprehension and Memorability of Charts </a:t>
            </a:r>
          </a:p>
        </p:txBody>
      </p:sp>
      <p:sp>
        <p:nvSpPr>
          <p:cNvPr id="3" name="Content Placeholder 2"/>
          <p:cNvSpPr>
            <a:spLocks noGrp="1"/>
          </p:cNvSpPr>
          <p:nvPr>
            <p:ph idx="1"/>
          </p:nvPr>
        </p:nvSpPr>
        <p:spPr/>
        <p:txBody>
          <a:bodyPr>
            <a:normAutofit fontScale="77500" lnSpcReduction="20000"/>
          </a:bodyPr>
          <a:lstStyle/>
          <a:p>
            <a:r>
              <a:rPr lang="en-US" dirty="0"/>
              <a:t>There was no significant difference between plain and  image charts for interactive interpretation accuracy (i.e., when the charts were visible).</a:t>
            </a:r>
          </a:p>
          <a:p>
            <a:r>
              <a:rPr lang="en-US" dirty="0"/>
              <a:t>There was also no significant difference in </a:t>
            </a:r>
            <a:r>
              <a:rPr lang="en-US" dirty="0" smtClean="0"/>
              <a:t>recall accuracy </a:t>
            </a:r>
            <a:r>
              <a:rPr lang="en-US" dirty="0"/>
              <a:t>after a five-minute gap.</a:t>
            </a:r>
          </a:p>
          <a:p>
            <a:r>
              <a:rPr lang="en-US" dirty="0"/>
              <a:t>After a long-term gap (2-3 weeks), recall of both the chart topic and the details (categories and trend) was significantly better for Holmes charts.</a:t>
            </a:r>
          </a:p>
          <a:p>
            <a:r>
              <a:rPr lang="en-US" dirty="0"/>
              <a:t>Participants saw value messages in the Holmes charts  significantly more often than in the plain charts. </a:t>
            </a:r>
          </a:p>
          <a:p>
            <a:r>
              <a:rPr lang="en-US" dirty="0"/>
              <a:t>Participants found the Holmes charts more attractive, most enjoyed them, and found that they were easiest and fastest to remember.</a:t>
            </a:r>
          </a:p>
        </p:txBody>
      </p:sp>
    </p:spTree>
    <p:extLst>
      <p:ext uri="{BB962C8B-B14F-4D97-AF65-F5344CB8AC3E}">
        <p14:creationId xmlns:p14="http://schemas.microsoft.com/office/powerpoint/2010/main" val="131094443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What makes a good visualization?</a:t>
            </a:r>
          </a:p>
        </p:txBody>
      </p:sp>
      <p:sp>
        <p:nvSpPr>
          <p:cNvPr id="3" name="Content Placeholder 2"/>
          <p:cNvSpPr>
            <a:spLocks noGrp="1"/>
          </p:cNvSpPr>
          <p:nvPr>
            <p:ph idx="1"/>
          </p:nvPr>
        </p:nvSpPr>
        <p:spPr/>
        <p:txBody>
          <a:bodyPr/>
          <a:lstStyle/>
          <a:p>
            <a:r>
              <a:rPr lang="en-US"/>
              <a:t>Edward Tufte: Small multiples</a:t>
            </a:r>
          </a:p>
        </p:txBody>
      </p:sp>
      <p:pic>
        <p:nvPicPr>
          <p:cNvPr id="5" name="Picture 4"/>
          <p:cNvPicPr>
            <a:picLocks noChangeAspect="1"/>
          </p:cNvPicPr>
          <p:nvPr/>
        </p:nvPicPr>
        <p:blipFill>
          <a:blip r:embed="rId2"/>
          <a:stretch>
            <a:fillRect/>
          </a:stretch>
        </p:blipFill>
        <p:spPr>
          <a:xfrm>
            <a:off x="762000" y="2273300"/>
            <a:ext cx="7099300" cy="4584700"/>
          </a:xfrm>
          <a:prstGeom prst="rect">
            <a:avLst/>
          </a:prstGeom>
        </p:spPr>
      </p:pic>
    </p:spTree>
    <p:extLst>
      <p:ext uri="{BB962C8B-B14F-4D97-AF65-F5344CB8AC3E}">
        <p14:creationId xmlns:p14="http://schemas.microsoft.com/office/powerpoint/2010/main" val="222342414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What makes a good visualization?</a:t>
            </a:r>
          </a:p>
        </p:txBody>
      </p:sp>
      <p:sp>
        <p:nvSpPr>
          <p:cNvPr id="3" name="Content Placeholder 2"/>
          <p:cNvSpPr>
            <a:spLocks noGrp="1"/>
          </p:cNvSpPr>
          <p:nvPr>
            <p:ph idx="1"/>
          </p:nvPr>
        </p:nvSpPr>
        <p:spPr>
          <a:xfrm>
            <a:off x="457200" y="1600200"/>
            <a:ext cx="6629400" cy="4525963"/>
          </a:xfrm>
        </p:spPr>
        <p:txBody>
          <a:bodyPr>
            <a:normAutofit/>
          </a:bodyPr>
          <a:lstStyle/>
          <a:p>
            <a:r>
              <a:rPr lang="en-US" sz="2000"/>
              <a:t>Jock Mackinlay: Use the appropriate visual element for the relationship and data being analyzed</a:t>
            </a:r>
          </a:p>
        </p:txBody>
      </p:sp>
      <p:pic>
        <p:nvPicPr>
          <p:cNvPr id="6" name="Picture 5" descr="Picture 4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 y="2514600"/>
            <a:ext cx="7389527" cy="3702350"/>
          </a:xfrm>
          <a:prstGeom prst="rect">
            <a:avLst/>
          </a:prstGeom>
        </p:spPr>
      </p:pic>
      <p:sp>
        <p:nvSpPr>
          <p:cNvPr id="7" name="TextBox 6"/>
          <p:cNvSpPr txBox="1"/>
          <p:nvPr/>
        </p:nvSpPr>
        <p:spPr>
          <a:xfrm>
            <a:off x="914400" y="6364112"/>
            <a:ext cx="7772400" cy="369332"/>
          </a:xfrm>
          <a:prstGeom prst="rect">
            <a:avLst/>
          </a:prstGeom>
          <a:noFill/>
        </p:spPr>
        <p:txBody>
          <a:bodyPr wrap="square" rtlCol="0">
            <a:spAutoFit/>
          </a:bodyPr>
          <a:lstStyle/>
          <a:p>
            <a:r>
              <a:rPr lang="en-US"/>
              <a:t>Conjectured rank effectiveness of each visualization method by data type</a:t>
            </a:r>
          </a:p>
        </p:txBody>
      </p:sp>
      <p:pic>
        <p:nvPicPr>
          <p:cNvPr id="4" name="Picture 3"/>
          <p:cNvPicPr>
            <a:picLocks noChangeAspect="1"/>
          </p:cNvPicPr>
          <p:nvPr/>
        </p:nvPicPr>
        <p:blipFill>
          <a:blip r:embed="rId3"/>
          <a:stretch>
            <a:fillRect/>
          </a:stretch>
        </p:blipFill>
        <p:spPr>
          <a:xfrm>
            <a:off x="7467600" y="1371600"/>
            <a:ext cx="1473200" cy="2209800"/>
          </a:xfrm>
          <a:prstGeom prst="rect">
            <a:avLst/>
          </a:prstGeom>
        </p:spPr>
      </p:pic>
    </p:spTree>
    <p:extLst>
      <p:ext uri="{BB962C8B-B14F-4D97-AF65-F5344CB8AC3E}">
        <p14:creationId xmlns:p14="http://schemas.microsoft.com/office/powerpoint/2010/main" val="175435290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What makes a good visualization?</a:t>
            </a:r>
          </a:p>
        </p:txBody>
      </p:sp>
      <p:sp>
        <p:nvSpPr>
          <p:cNvPr id="3" name="Content Placeholder 2"/>
          <p:cNvSpPr>
            <a:spLocks noGrp="1"/>
          </p:cNvSpPr>
          <p:nvPr>
            <p:ph idx="1"/>
          </p:nvPr>
        </p:nvSpPr>
        <p:spPr/>
        <p:txBody>
          <a:bodyPr/>
          <a:lstStyle/>
          <a:p>
            <a:pPr marL="0" indent="0">
              <a:buNone/>
            </a:pPr>
            <a:r>
              <a:rPr lang="en-US"/>
              <a:t>Tufte again: Small multiples</a:t>
            </a:r>
          </a:p>
        </p:txBody>
      </p:sp>
      <p:pic>
        <p:nvPicPr>
          <p:cNvPr id="5" name="Picture 4"/>
          <p:cNvPicPr>
            <a:picLocks noChangeAspect="1"/>
          </p:cNvPicPr>
          <p:nvPr/>
        </p:nvPicPr>
        <p:blipFill>
          <a:blip r:embed="rId2"/>
          <a:stretch>
            <a:fillRect/>
          </a:stretch>
        </p:blipFill>
        <p:spPr>
          <a:xfrm>
            <a:off x="762000" y="2273300"/>
            <a:ext cx="7099300" cy="4584700"/>
          </a:xfrm>
          <a:prstGeom prst="rect">
            <a:avLst/>
          </a:prstGeom>
        </p:spPr>
      </p:pic>
    </p:spTree>
    <p:extLst>
      <p:ext uri="{BB962C8B-B14F-4D97-AF65-F5344CB8AC3E}">
        <p14:creationId xmlns:p14="http://schemas.microsoft.com/office/powerpoint/2010/main" val="222405065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3" name="Text Box 5"/>
          <p:cNvSpPr txBox="1">
            <a:spLocks noChangeArrowheads="1"/>
          </p:cNvSpPr>
          <p:nvPr/>
        </p:nvSpPr>
        <p:spPr bwMode="auto">
          <a:xfrm>
            <a:off x="1219200" y="5791200"/>
            <a:ext cx="79248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600" i="1"/>
              <a:t>Lloyd Treinish, IBM Research, http://www.research.ibm.com/people/l/lloydt/</a:t>
            </a:r>
          </a:p>
        </p:txBody>
      </p:sp>
      <p:graphicFrame>
        <p:nvGraphicFramePr>
          <p:cNvPr id="32774" name="Object 6"/>
          <p:cNvGraphicFramePr>
            <a:graphicFrameLocks noChangeAspect="1"/>
          </p:cNvGraphicFramePr>
          <p:nvPr>
            <p:extLst>
              <p:ext uri="{D42A27DB-BD31-4B8C-83A1-F6EECF244321}">
                <p14:modId xmlns:p14="http://schemas.microsoft.com/office/powerpoint/2010/main" val="1871294520"/>
              </p:ext>
            </p:extLst>
          </p:nvPr>
        </p:nvGraphicFramePr>
        <p:xfrm>
          <a:off x="228600" y="2362200"/>
          <a:ext cx="4238625" cy="3048000"/>
        </p:xfrm>
        <a:graphic>
          <a:graphicData uri="http://schemas.openxmlformats.org/presentationml/2006/ole">
            <mc:AlternateContent xmlns:mc="http://schemas.openxmlformats.org/markup-compatibility/2006">
              <mc:Choice xmlns:v="urn:schemas-microsoft-com:vml" Requires="v">
                <p:oleObj spid="_x0000_s7275" name="Bitmap Image" r:id="rId3" imgW="4238095" imgH="3048426" progId="Paint.Picture">
                  <p:embed/>
                </p:oleObj>
              </mc:Choice>
              <mc:Fallback>
                <p:oleObj name="Bitmap Image" r:id="rId3" imgW="4238095" imgH="3048426" progId="Paint.Picture">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600" y="2362200"/>
                        <a:ext cx="4238625" cy="304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oleObj>
              </mc:Fallback>
            </mc:AlternateContent>
          </a:graphicData>
        </a:graphic>
      </p:graphicFrame>
      <p:graphicFrame>
        <p:nvGraphicFramePr>
          <p:cNvPr id="32775" name="Object 7"/>
          <p:cNvGraphicFramePr>
            <a:graphicFrameLocks noChangeAspect="1"/>
          </p:cNvGraphicFramePr>
          <p:nvPr>
            <p:extLst>
              <p:ext uri="{D42A27DB-BD31-4B8C-83A1-F6EECF244321}">
                <p14:modId xmlns:p14="http://schemas.microsoft.com/office/powerpoint/2010/main" val="4008016468"/>
              </p:ext>
            </p:extLst>
          </p:nvPr>
        </p:nvGraphicFramePr>
        <p:xfrm>
          <a:off x="4648200" y="2362200"/>
          <a:ext cx="4257675" cy="3028950"/>
        </p:xfrm>
        <a:graphic>
          <a:graphicData uri="http://schemas.openxmlformats.org/presentationml/2006/ole">
            <mc:AlternateContent xmlns:mc="http://schemas.openxmlformats.org/markup-compatibility/2006">
              <mc:Choice xmlns:v="urn:schemas-microsoft-com:vml" Requires="v">
                <p:oleObj spid="_x0000_s7276" name="Bitmap Image" r:id="rId5" imgW="4258269" imgH="3029373" progId="Paint.Picture">
                  <p:embed/>
                </p:oleObj>
              </mc:Choice>
              <mc:Fallback>
                <p:oleObj name="Bitmap Image" r:id="rId5" imgW="4258269" imgH="3029373" progId="Paint.Picture">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48200" y="2362200"/>
                        <a:ext cx="4257675" cy="3028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oleObj>
              </mc:Fallback>
            </mc:AlternateContent>
          </a:graphicData>
        </a:graphic>
      </p:graphicFrame>
      <p:sp>
        <p:nvSpPr>
          <p:cNvPr id="9" name="Title 1"/>
          <p:cNvSpPr>
            <a:spLocks noGrp="1"/>
          </p:cNvSpPr>
          <p:nvPr>
            <p:ph type="title"/>
          </p:nvPr>
        </p:nvSpPr>
        <p:spPr>
          <a:xfrm>
            <a:off x="457200" y="274638"/>
            <a:ext cx="8229600" cy="1143000"/>
          </a:xfrm>
        </p:spPr>
        <p:txBody>
          <a:bodyPr/>
          <a:lstStyle/>
          <a:p>
            <a:r>
              <a:rPr lang="en-US"/>
              <a:t>What makes a good visualization?</a:t>
            </a:r>
          </a:p>
        </p:txBody>
      </p:sp>
      <p:sp>
        <p:nvSpPr>
          <p:cNvPr id="10" name="Content Placeholder 2"/>
          <p:cNvSpPr txBox="1">
            <a:spLocks/>
          </p:cNvSpPr>
          <p:nvPr/>
        </p:nvSpPr>
        <p:spPr>
          <a:xfrm>
            <a:off x="457200" y="1600200"/>
            <a:ext cx="8229600" cy="4525963"/>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a:t>Lloyd Treinish: Color Matters</a:t>
            </a:r>
          </a:p>
        </p:txBody>
      </p:sp>
    </p:spTree>
    <p:extLst>
      <p:ext uri="{BB962C8B-B14F-4D97-AF65-F5344CB8AC3E}">
        <p14:creationId xmlns:p14="http://schemas.microsoft.com/office/powerpoint/2010/main" val="1653485486"/>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327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r>
              <a:rPr lang="en-US"/>
              <a:t>Color Matters (2)</a:t>
            </a:r>
          </a:p>
        </p:txBody>
      </p:sp>
      <p:pic>
        <p:nvPicPr>
          <p:cNvPr id="36867" name="Picture 3" descr="C:\Documents and Settings\bill\My Documents\Classes\SDMCourse\colormap_exs.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400" y="139700"/>
            <a:ext cx="5613400" cy="6629400"/>
          </a:xfrm>
          <a:prstGeom prst="rect">
            <a:avLst/>
          </a:prstGeom>
          <a:noFill/>
          <a:extLst>
            <a:ext uri="{909E8E84-426E-40DD-AFC4-6F175D3DCCD1}">
              <a14:hiddenFill xmlns:a14="http://schemas.microsoft.com/office/drawing/2010/main">
                <a:solidFill>
                  <a:srgbClr val="FFFFFF"/>
                </a:solidFill>
              </a14:hiddenFill>
            </a:ext>
          </a:extLst>
        </p:spPr>
      </p:pic>
      <p:sp>
        <p:nvSpPr>
          <p:cNvPr id="36868" name="Text Box 4"/>
          <p:cNvSpPr txBox="1">
            <a:spLocks noChangeArrowheads="1"/>
          </p:cNvSpPr>
          <p:nvPr/>
        </p:nvSpPr>
        <p:spPr bwMode="auto">
          <a:xfrm>
            <a:off x="7086600" y="3429000"/>
            <a:ext cx="1981200" cy="1314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600" i="1"/>
              <a:t>Lloyd Treinish,   IBM Research, http://www.research.ibm.com/people/l/lloydt/</a:t>
            </a:r>
          </a:p>
        </p:txBody>
      </p:sp>
    </p:spTree>
    <p:extLst>
      <p:ext uri="{BB962C8B-B14F-4D97-AF65-F5344CB8AC3E}">
        <p14:creationId xmlns:p14="http://schemas.microsoft.com/office/powerpoint/2010/main" val="414013003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 Nice Example</a:t>
            </a:r>
          </a:p>
        </p:txBody>
      </p:sp>
      <p:pic>
        <p:nvPicPr>
          <p:cNvPr id="3" name="Picture 2"/>
          <p:cNvPicPr>
            <a:picLocks noChangeAspect="1"/>
          </p:cNvPicPr>
          <p:nvPr/>
        </p:nvPicPr>
        <p:blipFill>
          <a:blip r:embed="rId2"/>
          <a:stretch>
            <a:fillRect/>
          </a:stretch>
        </p:blipFill>
        <p:spPr>
          <a:xfrm>
            <a:off x="0" y="1524000"/>
            <a:ext cx="9144000" cy="3962400"/>
          </a:xfrm>
          <a:prstGeom prst="rect">
            <a:avLst/>
          </a:prstGeom>
        </p:spPr>
      </p:pic>
      <p:sp>
        <p:nvSpPr>
          <p:cNvPr id="4" name="TextBox 3"/>
          <p:cNvSpPr txBox="1"/>
          <p:nvPr/>
        </p:nvSpPr>
        <p:spPr>
          <a:xfrm>
            <a:off x="685800" y="6172200"/>
            <a:ext cx="3200400" cy="369332"/>
          </a:xfrm>
          <a:prstGeom prst="rect">
            <a:avLst/>
          </a:prstGeom>
          <a:noFill/>
        </p:spPr>
        <p:txBody>
          <a:bodyPr wrap="square" rtlCol="0">
            <a:spAutoFit/>
          </a:bodyPr>
          <a:lstStyle/>
          <a:p>
            <a:r>
              <a:rPr lang="en-US"/>
              <a:t>Bergstrom, Rosvall, 2011 </a:t>
            </a:r>
          </a:p>
        </p:txBody>
      </p:sp>
    </p:spTree>
    <p:extLst>
      <p:ext uri="{BB962C8B-B14F-4D97-AF65-F5344CB8AC3E}">
        <p14:creationId xmlns:p14="http://schemas.microsoft.com/office/powerpoint/2010/main" val="79445726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matplotlib</a:t>
            </a:r>
          </a:p>
        </p:txBody>
      </p:sp>
      <p:sp>
        <p:nvSpPr>
          <p:cNvPr id="5" name="Content Placeholder 4"/>
          <p:cNvSpPr>
            <a:spLocks noGrp="1"/>
          </p:cNvSpPr>
          <p:nvPr>
            <p:ph idx="1"/>
          </p:nvPr>
        </p:nvSpPr>
        <p:spPr/>
        <p:txBody>
          <a:bodyPr>
            <a:normAutofit/>
          </a:bodyPr>
          <a:lstStyle/>
          <a:p>
            <a:r>
              <a:rPr lang="en-US"/>
              <a:t>A major design limitation is that it stives to emulate MATLAB</a:t>
            </a:r>
          </a:p>
          <a:p>
            <a:pPr lvl="1"/>
            <a:r>
              <a:rPr lang="en-US"/>
              <a:t>More on this in the next lecture</a:t>
            </a:r>
          </a:p>
          <a:p>
            <a:r>
              <a:rPr lang="en-US"/>
              <a:t>One important function for HW6: </a:t>
            </a:r>
          </a:p>
          <a:p>
            <a:pPr marL="0" indent="0">
              <a:buNone/>
            </a:pPr>
            <a:endParaRPr lang="en-US" sz="2400" b="1">
              <a:latin typeface="Courier New"/>
              <a:cs typeface="Courier New"/>
            </a:endParaRPr>
          </a:p>
          <a:p>
            <a:pPr marL="0" indent="0">
              <a:buNone/>
            </a:pPr>
            <a:r>
              <a:rPr lang="en-US" sz="2400" b="1">
                <a:latin typeface="Courier New"/>
                <a:cs typeface="Courier New"/>
              </a:rPr>
              <a:t>plot(xvalues, yvalues)</a:t>
            </a:r>
          </a:p>
          <a:p>
            <a:endParaRPr lang="en-US"/>
          </a:p>
        </p:txBody>
      </p:sp>
    </p:spTree>
    <p:extLst>
      <p:ext uri="{BB962C8B-B14F-4D97-AF65-F5344CB8AC3E}">
        <p14:creationId xmlns:p14="http://schemas.microsoft.com/office/powerpoint/2010/main" val="383887845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Plot</a:t>
            </a:r>
          </a:p>
        </p:txBody>
      </p:sp>
      <p:sp>
        <p:nvSpPr>
          <p:cNvPr id="4" name="Rectangle 3"/>
          <p:cNvSpPr/>
          <p:nvPr/>
        </p:nvSpPr>
        <p:spPr>
          <a:xfrm>
            <a:off x="838200" y="1676400"/>
            <a:ext cx="6096000" cy="2031325"/>
          </a:xfrm>
          <a:prstGeom prst="rect">
            <a:avLst/>
          </a:prstGeom>
        </p:spPr>
        <p:txBody>
          <a:bodyPr wrap="square">
            <a:spAutoFit/>
          </a:bodyPr>
          <a:lstStyle/>
          <a:p>
            <a:r>
              <a:rPr lang="en-US" dirty="0">
                <a:latin typeface="Courier New" pitchFamily="49" charset="0"/>
                <a:cs typeface="Courier New" pitchFamily="49" charset="0"/>
              </a:rPr>
              <a:t>import </a:t>
            </a:r>
            <a:r>
              <a:rPr lang="en-US" dirty="0" err="1">
                <a:latin typeface="Courier New" pitchFamily="49" charset="0"/>
                <a:cs typeface="Courier New" pitchFamily="49" charset="0"/>
              </a:rPr>
              <a:t>matplotlib.pyplot</a:t>
            </a:r>
            <a:r>
              <a:rPr lang="en-US" dirty="0">
                <a:latin typeface="Courier New" pitchFamily="49" charset="0"/>
                <a:cs typeface="Courier New" pitchFamily="49" charset="0"/>
              </a:rPr>
              <a:t> as </a:t>
            </a:r>
            <a:r>
              <a:rPr lang="en-US" dirty="0" err="1">
                <a:latin typeface="Courier New" pitchFamily="49" charset="0"/>
                <a:cs typeface="Courier New" pitchFamily="49" charset="0"/>
              </a:rPr>
              <a:t>plt</a:t>
            </a:r>
            <a:endParaRPr lang="en-US" dirty="0">
              <a:latin typeface="Courier New" pitchFamily="49" charset="0"/>
              <a:cs typeface="Courier New" pitchFamily="49" charset="0"/>
            </a:endParaRPr>
          </a:p>
          <a:p>
            <a:endParaRPr lang="en-US" dirty="0">
              <a:latin typeface="Courier New" pitchFamily="49" charset="0"/>
              <a:cs typeface="Courier New" pitchFamily="49" charset="0"/>
            </a:endParaRPr>
          </a:p>
          <a:p>
            <a:r>
              <a:rPr lang="en-US" dirty="0" err="1">
                <a:latin typeface="Courier New" pitchFamily="49" charset="0"/>
                <a:cs typeface="Courier New" pitchFamily="49" charset="0"/>
              </a:rPr>
              <a:t>xs</a:t>
            </a:r>
            <a:r>
              <a:rPr lang="en-US" dirty="0">
                <a:latin typeface="Courier New" pitchFamily="49" charset="0"/>
                <a:cs typeface="Courier New" pitchFamily="49" charset="0"/>
              </a:rPr>
              <a:t> = [1,2,3,4,5]</a:t>
            </a:r>
          </a:p>
          <a:p>
            <a:r>
              <a:rPr lang="en-US" dirty="0" err="1">
                <a:latin typeface="Courier New" pitchFamily="49" charset="0"/>
                <a:cs typeface="Courier New" pitchFamily="49" charset="0"/>
              </a:rPr>
              <a:t>ys</a:t>
            </a:r>
            <a:r>
              <a:rPr lang="en-US" dirty="0">
                <a:latin typeface="Courier New" pitchFamily="49" charset="0"/>
                <a:cs typeface="Courier New" pitchFamily="49" charset="0"/>
              </a:rPr>
              <a:t> = [x**2 for x in </a:t>
            </a:r>
            <a:r>
              <a:rPr lang="en-US" dirty="0" err="1">
                <a:latin typeface="Courier New" pitchFamily="49" charset="0"/>
                <a:cs typeface="Courier New" pitchFamily="49" charset="0"/>
              </a:rPr>
              <a:t>xs</a:t>
            </a:r>
            <a:r>
              <a:rPr lang="en-US" dirty="0">
                <a:latin typeface="Courier New" pitchFamily="49" charset="0"/>
                <a:cs typeface="Courier New" pitchFamily="49" charset="0"/>
              </a:rPr>
              <a:t>]</a:t>
            </a:r>
          </a:p>
          <a:p>
            <a:endParaRPr lang="en-US" dirty="0">
              <a:latin typeface="Courier New" pitchFamily="49" charset="0"/>
              <a:cs typeface="Courier New" pitchFamily="49" charset="0"/>
            </a:endParaRPr>
          </a:p>
          <a:p>
            <a:r>
              <a:rPr lang="en-US" dirty="0" err="1">
                <a:latin typeface="Courier New" pitchFamily="49" charset="0"/>
                <a:cs typeface="Courier New" pitchFamily="49" charset="0"/>
              </a:rPr>
              <a:t>plt.plot</a:t>
            </a:r>
            <a:r>
              <a:rPr lang="en-US" dirty="0">
                <a:latin typeface="Courier New" pitchFamily="49" charset="0"/>
                <a:cs typeface="Courier New" pitchFamily="49" charset="0"/>
              </a:rPr>
              <a:t>(</a:t>
            </a:r>
            <a:r>
              <a:rPr lang="en-US" dirty="0" err="1">
                <a:latin typeface="Courier New" pitchFamily="49" charset="0"/>
                <a:cs typeface="Courier New" pitchFamily="49" charset="0"/>
              </a:rPr>
              <a:t>xs</a:t>
            </a:r>
            <a:r>
              <a:rPr lang="en-US" dirty="0">
                <a:latin typeface="Courier New" pitchFamily="49" charset="0"/>
                <a:cs typeface="Courier New" pitchFamily="49" charset="0"/>
              </a:rPr>
              <a:t>, </a:t>
            </a:r>
            <a:r>
              <a:rPr lang="en-US" dirty="0" err="1">
                <a:latin typeface="Courier New" pitchFamily="49" charset="0"/>
                <a:cs typeface="Courier New" pitchFamily="49" charset="0"/>
              </a:rPr>
              <a:t>ys</a:t>
            </a:r>
            <a:r>
              <a:rPr lang="en-US" dirty="0">
                <a:latin typeface="Courier New" pitchFamily="49" charset="0"/>
                <a:cs typeface="Courier New" pitchFamily="49" charset="0"/>
              </a:rPr>
              <a:t>)</a:t>
            </a:r>
          </a:p>
          <a:p>
            <a:endParaRPr lang="en-US" dirty="0">
              <a:latin typeface="Courier New" pitchFamily="49" charset="0"/>
              <a:cs typeface="Courier New" pitchFamily="49" charset="0"/>
            </a:endParaRPr>
          </a:p>
        </p:txBody>
      </p:sp>
      <p:grpSp>
        <p:nvGrpSpPr>
          <p:cNvPr id="3" name="Group 2"/>
          <p:cNvGrpSpPr/>
          <p:nvPr/>
        </p:nvGrpSpPr>
        <p:grpSpPr>
          <a:xfrm>
            <a:off x="990600" y="3429004"/>
            <a:ext cx="4267200" cy="1132816"/>
            <a:chOff x="990600" y="3429004"/>
            <a:chExt cx="4267200" cy="1132816"/>
          </a:xfrm>
        </p:grpSpPr>
        <p:sp>
          <p:nvSpPr>
            <p:cNvPr id="5" name="TextBox 4"/>
            <p:cNvSpPr txBox="1"/>
            <p:nvPr/>
          </p:nvSpPr>
          <p:spPr>
            <a:xfrm>
              <a:off x="1752600" y="4038600"/>
              <a:ext cx="3505200" cy="523220"/>
            </a:xfrm>
            <a:prstGeom prst="rect">
              <a:avLst/>
            </a:prstGeom>
            <a:noFill/>
          </p:spPr>
          <p:txBody>
            <a:bodyPr wrap="square" rtlCol="0">
              <a:spAutoFit/>
            </a:bodyPr>
            <a:lstStyle/>
            <a:p>
              <a:r>
                <a:rPr lang="en-US" sz="2800">
                  <a:solidFill>
                    <a:schemeClr val="accent2"/>
                  </a:solidFill>
                </a:rPr>
                <a:t>no return value?</a:t>
              </a:r>
            </a:p>
          </p:txBody>
        </p:sp>
        <p:cxnSp>
          <p:nvCxnSpPr>
            <p:cNvPr id="7" name="Curved Connector 6"/>
            <p:cNvCxnSpPr>
              <a:stCxn id="5" idx="1"/>
            </p:cNvCxnSpPr>
            <p:nvPr/>
          </p:nvCxnSpPr>
          <p:spPr>
            <a:xfrm rot="10800000">
              <a:off x="990600" y="3429004"/>
              <a:ext cx="762000" cy="871206"/>
            </a:xfrm>
            <a:prstGeom prst="curvedConnector2">
              <a:avLst/>
            </a:prstGeom>
            <a:ln>
              <a:solidFill>
                <a:schemeClr val="accent2"/>
              </a:solidFill>
              <a:tailEnd type="arrow"/>
            </a:ln>
          </p:spPr>
          <p:style>
            <a:lnRef idx="2">
              <a:schemeClr val="accent1"/>
            </a:lnRef>
            <a:fillRef idx="0">
              <a:schemeClr val="accent1"/>
            </a:fillRef>
            <a:effectRef idx="1">
              <a:schemeClr val="accent1"/>
            </a:effectRef>
            <a:fontRef idx="minor">
              <a:schemeClr val="tx1"/>
            </a:fontRef>
          </p:style>
        </p:cxnSp>
      </p:grpSp>
      <p:sp>
        <p:nvSpPr>
          <p:cNvPr id="8" name="TextBox 7"/>
          <p:cNvSpPr txBox="1"/>
          <p:nvPr/>
        </p:nvSpPr>
        <p:spPr>
          <a:xfrm>
            <a:off x="381000" y="4876800"/>
            <a:ext cx="8610600" cy="1323439"/>
          </a:xfrm>
          <a:prstGeom prst="rect">
            <a:avLst/>
          </a:prstGeom>
          <a:noFill/>
        </p:spPr>
        <p:txBody>
          <a:bodyPr wrap="square" rtlCol="0">
            <a:spAutoFit/>
          </a:bodyPr>
          <a:lstStyle/>
          <a:p>
            <a:pPr marL="342900" indent="-342900">
              <a:buFont typeface="Arial"/>
              <a:buChar char="•"/>
            </a:pPr>
            <a:r>
              <a:rPr lang="en-US" sz="2000" dirty="0">
                <a:solidFill>
                  <a:schemeClr val="accent2"/>
                </a:solidFill>
              </a:rPr>
              <a:t>We are operating on a “hidden” variable representing the figure.</a:t>
            </a:r>
          </a:p>
          <a:p>
            <a:pPr marL="342900" indent="-342900">
              <a:buFont typeface="Arial"/>
              <a:buChar char="•"/>
            </a:pPr>
            <a:r>
              <a:rPr lang="en-US" sz="2000" dirty="0">
                <a:solidFill>
                  <a:schemeClr val="accent2"/>
                </a:solidFill>
              </a:rPr>
              <a:t>This is a terrible, terrible trick. </a:t>
            </a:r>
          </a:p>
          <a:p>
            <a:pPr marL="342900" indent="-342900">
              <a:buFont typeface="Arial"/>
              <a:buChar char="•"/>
            </a:pPr>
            <a:r>
              <a:rPr lang="en-US" sz="2000" dirty="0" smtClean="0">
                <a:solidFill>
                  <a:schemeClr val="accent2"/>
                </a:solidFill>
              </a:rPr>
              <a:t>Its </a:t>
            </a:r>
            <a:r>
              <a:rPr lang="en-US" sz="2000" dirty="0">
                <a:solidFill>
                  <a:schemeClr val="accent2"/>
                </a:solidFill>
              </a:rPr>
              <a:t>only purpose is to pander to MATLAB users.</a:t>
            </a:r>
          </a:p>
          <a:p>
            <a:pPr marL="342900" indent="-342900">
              <a:buFont typeface="Arial"/>
              <a:buChar char="•"/>
            </a:pPr>
            <a:r>
              <a:rPr lang="en-US" sz="2000" dirty="0">
                <a:solidFill>
                  <a:schemeClr val="accent2"/>
                </a:solidFill>
              </a:rPr>
              <a:t>I’ll show you how this works in the next lecture</a:t>
            </a:r>
          </a:p>
        </p:txBody>
      </p:sp>
    </p:spTree>
    <p:extLst>
      <p:ext uri="{BB962C8B-B14F-4D97-AF65-F5344CB8AC3E}">
        <p14:creationId xmlns:p14="http://schemas.microsoft.com/office/powerpoint/2010/main" val="3187827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81000"/>
            <a:ext cx="8229600" cy="5745163"/>
          </a:xfrm>
        </p:spPr>
        <p:txBody>
          <a:bodyPr>
            <a:normAutofit fontScale="77500" lnSpcReduction="20000"/>
          </a:bodyPr>
          <a:lstStyle/>
          <a:p>
            <a:pPr marL="0" indent="0">
              <a:buNone/>
            </a:pPr>
            <a:r>
              <a:rPr lang="en-US" b="1">
                <a:solidFill>
                  <a:srgbClr val="A23A8A"/>
                </a:solidFill>
                <a:latin typeface="Courier New"/>
                <a:cs typeface="Courier New"/>
              </a:rPr>
              <a:t>import </a:t>
            </a:r>
            <a:r>
              <a:rPr lang="en-US" b="1">
                <a:latin typeface="Courier New"/>
                <a:cs typeface="Courier New"/>
              </a:rPr>
              <a:t>matplotlib.pyplot </a:t>
            </a:r>
            <a:r>
              <a:rPr lang="en-US" b="1">
                <a:solidFill>
                  <a:srgbClr val="A23A8A"/>
                </a:solidFill>
                <a:latin typeface="Courier New"/>
                <a:cs typeface="Courier New"/>
              </a:rPr>
              <a:t>as</a:t>
            </a:r>
            <a:r>
              <a:rPr lang="en-US" b="1">
                <a:latin typeface="Courier New"/>
                <a:cs typeface="Courier New"/>
              </a:rPr>
              <a:t> plt</a:t>
            </a:r>
          </a:p>
          <a:p>
            <a:pPr marL="0" indent="0">
              <a:buNone/>
            </a:pPr>
            <a:endParaRPr lang="en-US" b="1">
              <a:latin typeface="Courier New"/>
              <a:cs typeface="Courier New"/>
            </a:endParaRPr>
          </a:p>
          <a:p>
            <a:pPr marL="0" indent="0">
              <a:buNone/>
            </a:pPr>
            <a:r>
              <a:rPr lang="en-US" b="1">
                <a:latin typeface="Courier New"/>
                <a:cs typeface="Courier New"/>
              </a:rPr>
              <a:t>xs = range(-100,100,10)</a:t>
            </a:r>
          </a:p>
          <a:p>
            <a:pPr marL="0" indent="0">
              <a:buNone/>
            </a:pPr>
            <a:r>
              <a:rPr lang="en-US" b="1">
                <a:latin typeface="Courier New"/>
                <a:cs typeface="Courier New"/>
              </a:rPr>
              <a:t>x2 = [x**2 </a:t>
            </a:r>
            <a:r>
              <a:rPr lang="en-US" b="1">
                <a:solidFill>
                  <a:srgbClr val="859040"/>
                </a:solidFill>
                <a:latin typeface="Courier New"/>
                <a:cs typeface="Courier New"/>
              </a:rPr>
              <a:t>for</a:t>
            </a:r>
            <a:r>
              <a:rPr lang="en-US" b="1">
                <a:latin typeface="Courier New"/>
                <a:cs typeface="Courier New"/>
              </a:rPr>
              <a:t> x </a:t>
            </a:r>
            <a:r>
              <a:rPr lang="en-US" b="1">
                <a:solidFill>
                  <a:srgbClr val="859040"/>
                </a:solidFill>
                <a:latin typeface="Courier New"/>
                <a:cs typeface="Courier New"/>
              </a:rPr>
              <a:t>in</a:t>
            </a:r>
            <a:r>
              <a:rPr lang="en-US" b="1">
                <a:latin typeface="Courier New"/>
                <a:cs typeface="Courier New"/>
              </a:rPr>
              <a:t> xs]</a:t>
            </a:r>
          </a:p>
          <a:p>
            <a:pPr marL="0" indent="0">
              <a:buNone/>
            </a:pPr>
            <a:r>
              <a:rPr lang="en-US" b="1">
                <a:latin typeface="Courier New"/>
                <a:cs typeface="Courier New"/>
              </a:rPr>
              <a:t>negx2 = [-x**2 </a:t>
            </a:r>
            <a:r>
              <a:rPr lang="en-US" b="1">
                <a:solidFill>
                  <a:srgbClr val="859040"/>
                </a:solidFill>
                <a:latin typeface="Courier New"/>
                <a:cs typeface="Courier New"/>
              </a:rPr>
              <a:t>for</a:t>
            </a:r>
            <a:r>
              <a:rPr lang="en-US" b="1">
                <a:latin typeface="Courier New"/>
                <a:cs typeface="Courier New"/>
              </a:rPr>
              <a:t> x </a:t>
            </a:r>
            <a:r>
              <a:rPr lang="en-US" b="1">
                <a:solidFill>
                  <a:srgbClr val="859040"/>
                </a:solidFill>
                <a:latin typeface="Courier New"/>
                <a:cs typeface="Courier New"/>
              </a:rPr>
              <a:t>in</a:t>
            </a:r>
            <a:r>
              <a:rPr lang="en-US" b="1">
                <a:latin typeface="Courier New"/>
                <a:cs typeface="Courier New"/>
              </a:rPr>
              <a:t> xs]</a:t>
            </a:r>
          </a:p>
          <a:p>
            <a:pPr marL="0" indent="0">
              <a:buNone/>
            </a:pPr>
            <a:endParaRPr lang="en-US" b="1">
              <a:latin typeface="Courier New"/>
              <a:cs typeface="Courier New"/>
            </a:endParaRPr>
          </a:p>
          <a:p>
            <a:pPr marL="0" indent="0">
              <a:buNone/>
            </a:pPr>
            <a:r>
              <a:rPr lang="en-US" b="1">
                <a:latin typeface="Courier New"/>
                <a:cs typeface="Courier New"/>
              </a:rPr>
              <a:t>plt.plot(xs, x2)</a:t>
            </a:r>
          </a:p>
          <a:p>
            <a:pPr marL="0" indent="0">
              <a:buNone/>
            </a:pPr>
            <a:r>
              <a:rPr lang="en-US" b="1">
                <a:latin typeface="Courier New"/>
                <a:cs typeface="Courier New"/>
              </a:rPr>
              <a:t>plt.plot(xs, negx2)</a:t>
            </a:r>
          </a:p>
          <a:p>
            <a:pPr marL="0" indent="0">
              <a:buNone/>
            </a:pPr>
            <a:r>
              <a:rPr lang="en-US" b="1">
                <a:latin typeface="Courier New"/>
                <a:cs typeface="Courier New"/>
              </a:rPr>
              <a:t>plt.xlabel("x”)</a:t>
            </a:r>
          </a:p>
          <a:p>
            <a:pPr marL="0" indent="0">
              <a:buNone/>
            </a:pPr>
            <a:r>
              <a:rPr lang="en-US" b="1">
                <a:latin typeface="Courier New"/>
                <a:cs typeface="Courier New"/>
              </a:rPr>
              <a:t>plt.ylabel("y”)</a:t>
            </a:r>
          </a:p>
          <a:p>
            <a:pPr marL="0" indent="0">
              <a:buNone/>
            </a:pPr>
            <a:r>
              <a:rPr lang="en-US" b="1">
                <a:latin typeface="Courier New"/>
                <a:cs typeface="Courier New"/>
              </a:rPr>
              <a:t>plt.ylim(-2000, 2000)</a:t>
            </a:r>
          </a:p>
          <a:p>
            <a:pPr marL="0" indent="0">
              <a:buNone/>
            </a:pPr>
            <a:r>
              <a:rPr lang="en-US" b="1">
                <a:latin typeface="Courier New"/>
                <a:cs typeface="Courier New"/>
              </a:rPr>
              <a:t>plt.axhline(0) </a:t>
            </a:r>
            <a:r>
              <a:rPr lang="en-US" b="1">
                <a:solidFill>
                  <a:srgbClr val="0000FF"/>
                </a:solidFill>
                <a:latin typeface="Courier New"/>
                <a:cs typeface="Courier New"/>
              </a:rPr>
              <a:t># horiz line</a:t>
            </a:r>
          </a:p>
          <a:p>
            <a:pPr marL="0" indent="0">
              <a:buNone/>
            </a:pPr>
            <a:r>
              <a:rPr lang="en-US" b="1">
                <a:latin typeface="Courier New"/>
                <a:cs typeface="Courier New"/>
              </a:rPr>
              <a:t>plt.axvline(0) </a:t>
            </a:r>
            <a:r>
              <a:rPr lang="en-US" b="1">
                <a:solidFill>
                  <a:srgbClr val="0000FF"/>
                </a:solidFill>
                <a:latin typeface="Courier New"/>
                <a:cs typeface="Courier New"/>
              </a:rPr>
              <a:t># vert line</a:t>
            </a:r>
            <a:endParaRPr lang="en-US" b="1">
              <a:latin typeface="Courier New"/>
              <a:cs typeface="Courier New"/>
            </a:endParaRPr>
          </a:p>
          <a:p>
            <a:pPr marL="0" indent="0">
              <a:buNone/>
            </a:pPr>
            <a:r>
              <a:rPr lang="en-US" b="1">
                <a:latin typeface="Courier New"/>
                <a:cs typeface="Courier New"/>
              </a:rPr>
              <a:t>plt.savefig(“quad.png”)</a:t>
            </a:r>
          </a:p>
          <a:p>
            <a:pPr marL="0" indent="0">
              <a:buNone/>
            </a:pPr>
            <a:r>
              <a:rPr lang="en-US" b="1">
                <a:latin typeface="Courier New"/>
                <a:cs typeface="Courier New"/>
              </a:rPr>
              <a:t>plt.show()</a:t>
            </a:r>
          </a:p>
          <a:p>
            <a:pPr marL="0" indent="0">
              <a:buNone/>
            </a:pPr>
            <a:endParaRPr lang="en-US" b="1">
              <a:latin typeface="Courier New"/>
              <a:cs typeface="Courier New"/>
            </a:endParaRPr>
          </a:p>
        </p:txBody>
      </p:sp>
      <p:sp>
        <p:nvSpPr>
          <p:cNvPr id="4" name="TextBox 3"/>
          <p:cNvSpPr txBox="1"/>
          <p:nvPr/>
        </p:nvSpPr>
        <p:spPr>
          <a:xfrm>
            <a:off x="6477000" y="3620869"/>
            <a:ext cx="2209800" cy="707886"/>
          </a:xfrm>
          <a:prstGeom prst="rect">
            <a:avLst/>
          </a:prstGeom>
          <a:noFill/>
        </p:spPr>
        <p:txBody>
          <a:bodyPr wrap="square" rtlCol="0">
            <a:spAutoFit/>
          </a:bodyPr>
          <a:lstStyle/>
          <a:p>
            <a:r>
              <a:rPr lang="en-US" sz="2000">
                <a:solidFill>
                  <a:schemeClr val="accent2"/>
                </a:solidFill>
              </a:rPr>
              <a:t>Incrementally modify the figure.</a:t>
            </a:r>
          </a:p>
        </p:txBody>
      </p:sp>
      <p:sp>
        <p:nvSpPr>
          <p:cNvPr id="5" name="Right Brace 4"/>
          <p:cNvSpPr/>
          <p:nvPr/>
        </p:nvSpPr>
        <p:spPr>
          <a:xfrm>
            <a:off x="5943600" y="2667000"/>
            <a:ext cx="457200" cy="2667000"/>
          </a:xfrm>
          <a:prstGeom prst="rightBrace">
            <a:avLst/>
          </a:prstGeom>
          <a:ln>
            <a:solidFill>
              <a:schemeClr val="accent2"/>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 name="TextBox 5"/>
          <p:cNvSpPr txBox="1"/>
          <p:nvPr/>
        </p:nvSpPr>
        <p:spPr>
          <a:xfrm>
            <a:off x="6477000" y="5734756"/>
            <a:ext cx="2971800" cy="400110"/>
          </a:xfrm>
          <a:prstGeom prst="rect">
            <a:avLst/>
          </a:prstGeom>
          <a:noFill/>
        </p:spPr>
        <p:txBody>
          <a:bodyPr wrap="square" rtlCol="0">
            <a:spAutoFit/>
          </a:bodyPr>
          <a:lstStyle/>
          <a:p>
            <a:r>
              <a:rPr lang="en-US" sz="2000">
                <a:solidFill>
                  <a:schemeClr val="accent2"/>
                </a:solidFill>
              </a:rPr>
              <a:t>Show it on the screen</a:t>
            </a:r>
          </a:p>
        </p:txBody>
      </p:sp>
      <p:sp>
        <p:nvSpPr>
          <p:cNvPr id="7" name="Right Brace 6"/>
          <p:cNvSpPr/>
          <p:nvPr/>
        </p:nvSpPr>
        <p:spPr>
          <a:xfrm>
            <a:off x="5943600" y="5785555"/>
            <a:ext cx="457200" cy="304800"/>
          </a:xfrm>
          <a:prstGeom prst="rightBrace">
            <a:avLst/>
          </a:prstGeom>
          <a:ln>
            <a:solidFill>
              <a:schemeClr val="accent2"/>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 name="Right Brace 7"/>
          <p:cNvSpPr/>
          <p:nvPr/>
        </p:nvSpPr>
        <p:spPr>
          <a:xfrm>
            <a:off x="5943600" y="5415845"/>
            <a:ext cx="457200" cy="304800"/>
          </a:xfrm>
          <a:prstGeom prst="rightBrace">
            <a:avLst/>
          </a:prstGeom>
          <a:ln>
            <a:solidFill>
              <a:schemeClr val="accent2"/>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9" name="TextBox 8"/>
          <p:cNvSpPr txBox="1"/>
          <p:nvPr/>
        </p:nvSpPr>
        <p:spPr>
          <a:xfrm>
            <a:off x="6454423" y="5342466"/>
            <a:ext cx="2895600" cy="400110"/>
          </a:xfrm>
          <a:prstGeom prst="rect">
            <a:avLst/>
          </a:prstGeom>
          <a:noFill/>
        </p:spPr>
        <p:txBody>
          <a:bodyPr wrap="square" rtlCol="0">
            <a:spAutoFit/>
          </a:bodyPr>
          <a:lstStyle/>
          <a:p>
            <a:r>
              <a:rPr lang="en-US" sz="2000">
                <a:solidFill>
                  <a:schemeClr val="accent2"/>
                </a:solidFill>
              </a:rPr>
              <a:t>Save your figure to a file</a:t>
            </a:r>
          </a:p>
        </p:txBody>
      </p:sp>
    </p:spTree>
    <p:extLst>
      <p:ext uri="{BB962C8B-B14F-4D97-AF65-F5344CB8AC3E}">
        <p14:creationId xmlns:p14="http://schemas.microsoft.com/office/powerpoint/2010/main" val="15064204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icture 4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 y="609600"/>
            <a:ext cx="8743555" cy="4495800"/>
          </a:xfrm>
          <a:prstGeom prst="rect">
            <a:avLst/>
          </a:prstGeom>
        </p:spPr>
      </p:pic>
      <p:sp>
        <p:nvSpPr>
          <p:cNvPr id="5" name="TextBox 4"/>
          <p:cNvSpPr txBox="1"/>
          <p:nvPr/>
        </p:nvSpPr>
        <p:spPr>
          <a:xfrm>
            <a:off x="609600" y="5715000"/>
            <a:ext cx="7315200" cy="646331"/>
          </a:xfrm>
          <a:prstGeom prst="rect">
            <a:avLst/>
          </a:prstGeom>
          <a:noFill/>
        </p:spPr>
        <p:txBody>
          <a:bodyPr wrap="square" rtlCol="0">
            <a:spAutoFit/>
          </a:bodyPr>
          <a:lstStyle/>
          <a:p>
            <a:r>
              <a:rPr lang="en-US">
                <a:solidFill>
                  <a:schemeClr val="accent2"/>
                </a:solidFill>
              </a:rPr>
              <a:t>We can group these options into functions as usual, but remember that they are operating on a global, hidden variable</a:t>
            </a:r>
          </a:p>
        </p:txBody>
      </p:sp>
    </p:spTree>
    <p:extLst>
      <p:ext uri="{BB962C8B-B14F-4D97-AF65-F5344CB8AC3E}">
        <p14:creationId xmlns:p14="http://schemas.microsoft.com/office/powerpoint/2010/main" val="140169752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Why Visualize Data?</a:t>
            </a:r>
            <a:endParaRPr lang="en-US" dirty="0"/>
          </a:p>
        </p:txBody>
      </p:sp>
      <p:sp>
        <p:nvSpPr>
          <p:cNvPr id="6" name="Text Placeholder 5"/>
          <p:cNvSpPr>
            <a:spLocks noGrp="1"/>
          </p:cNvSpPr>
          <p:nvPr>
            <p:ph type="body" idx="1"/>
          </p:nvPr>
        </p:nvSpPr>
        <p:spPr/>
        <p:txBody>
          <a:bodyPr/>
          <a:lstStyle/>
          <a:p>
            <a:r>
              <a:rPr lang="en-US" dirty="0" smtClean="0"/>
              <a:t>Review</a:t>
            </a:r>
            <a:endParaRPr lang="en-US" dirty="0"/>
          </a:p>
        </p:txBody>
      </p:sp>
      <p:sp>
        <p:nvSpPr>
          <p:cNvPr id="4" name="Footer Placeholder 3"/>
          <p:cNvSpPr>
            <a:spLocks noGrp="1"/>
          </p:cNvSpPr>
          <p:nvPr>
            <p:ph type="ftr" sz="quarter" idx="11"/>
          </p:nvPr>
        </p:nvSpPr>
        <p:spPr/>
        <p:txBody>
          <a:bodyPr/>
          <a:lstStyle/>
          <a:p>
            <a:pPr>
              <a:defRPr/>
            </a:pPr>
            <a:r>
              <a:rPr lang="en-US" smtClean="0"/>
              <a:t>Bill Howe, eScience Institute</a:t>
            </a:r>
            <a:endParaRPr lang="en-US" dirty="0"/>
          </a:p>
        </p:txBody>
      </p:sp>
    </p:spTree>
    <p:extLst>
      <p:ext uri="{BB962C8B-B14F-4D97-AF65-F5344CB8AC3E}">
        <p14:creationId xmlns:p14="http://schemas.microsoft.com/office/powerpoint/2010/main" val="27498967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r>
              <a:rPr lang="en-US"/>
              <a:t>John Snow</a:t>
            </a:r>
          </a:p>
        </p:txBody>
      </p:sp>
      <p:pic>
        <p:nvPicPr>
          <p:cNvPr id="31748" name="Picture 4" descr="C:\Documents and Settings\bill\My Documents\Classes\SDMCourse\cholera.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9800" y="679450"/>
            <a:ext cx="6705600" cy="617855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2209800" y="0"/>
            <a:ext cx="5529766" cy="646331"/>
          </a:xfrm>
          <a:prstGeom prst="rect">
            <a:avLst/>
          </a:prstGeom>
        </p:spPr>
        <p:txBody>
          <a:bodyPr wrap="none">
            <a:spAutoFit/>
          </a:bodyPr>
          <a:lstStyle/>
          <a:p>
            <a:r>
              <a:rPr lang="en-US"/>
              <a:t>Location of deaths in the 1854 London Cholera Epidemic.</a:t>
            </a:r>
          </a:p>
          <a:p>
            <a:r>
              <a:rPr lang="en-US"/>
              <a:t>X marks the locations of the water pumps</a:t>
            </a:r>
          </a:p>
        </p:txBody>
      </p:sp>
      <p:sp>
        <p:nvSpPr>
          <p:cNvPr id="3" name="TextBox 2"/>
          <p:cNvSpPr txBox="1"/>
          <p:nvPr/>
        </p:nvSpPr>
        <p:spPr>
          <a:xfrm>
            <a:off x="228600" y="1143000"/>
            <a:ext cx="1828800" cy="369332"/>
          </a:xfrm>
          <a:prstGeom prst="rect">
            <a:avLst/>
          </a:prstGeom>
          <a:noFill/>
        </p:spPr>
        <p:txBody>
          <a:bodyPr wrap="square" rtlCol="0">
            <a:spAutoFit/>
          </a:bodyPr>
          <a:lstStyle/>
          <a:p>
            <a:r>
              <a:rPr lang="en-US"/>
              <a:t>Dr. John Snow</a:t>
            </a:r>
          </a:p>
        </p:txBody>
      </p:sp>
    </p:spTree>
    <p:extLst>
      <p:ext uri="{BB962C8B-B14F-4D97-AF65-F5344CB8AC3E}">
        <p14:creationId xmlns:p14="http://schemas.microsoft.com/office/powerpoint/2010/main" val="30512566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a:xfrm>
            <a:off x="1524000" y="190500"/>
            <a:ext cx="7467600" cy="1527175"/>
          </a:xfrm>
        </p:spPr>
        <p:txBody>
          <a:bodyPr/>
          <a:lstStyle/>
          <a:p>
            <a:r>
              <a:rPr lang="en-US"/>
              <a:t>Anscombe</a:t>
            </a:r>
            <a:r>
              <a:rPr lang="ja-JP" altLang="en-US">
                <a:latin typeface="Arial"/>
              </a:rPr>
              <a:t>’</a:t>
            </a:r>
            <a:r>
              <a:rPr lang="en-US"/>
              <a:t>s Quartet</a:t>
            </a:r>
          </a:p>
        </p:txBody>
      </p:sp>
      <p:sp>
        <p:nvSpPr>
          <p:cNvPr id="27955" name="Rectangle 307"/>
          <p:cNvSpPr>
            <a:spLocks noChangeArrowheads="1"/>
          </p:cNvSpPr>
          <p:nvPr/>
        </p:nvSpPr>
        <p:spPr bwMode="auto">
          <a:xfrm>
            <a:off x="0" y="-1013142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endParaRPr lang="en-US"/>
          </a:p>
        </p:txBody>
      </p:sp>
      <p:graphicFrame>
        <p:nvGraphicFramePr>
          <p:cNvPr id="28260" name="Object 612"/>
          <p:cNvGraphicFramePr>
            <a:graphicFrameLocks noChangeAspect="1"/>
          </p:cNvGraphicFramePr>
          <p:nvPr/>
        </p:nvGraphicFramePr>
        <p:xfrm>
          <a:off x="1524000" y="1930400"/>
          <a:ext cx="6096000" cy="4113213"/>
        </p:xfrm>
        <a:graphic>
          <a:graphicData uri="http://schemas.openxmlformats.org/presentationml/2006/ole">
            <mc:AlternateContent xmlns:mc="http://schemas.openxmlformats.org/markup-compatibility/2006">
              <mc:Choice xmlns:v="urn:schemas-microsoft-com:vml" Requires="v">
                <p:oleObj spid="_x0000_s1092" name="Worksheet" r:id="rId4" imgW="2987643" imgH="2018923" progId="Excel.Sheet.8">
                  <p:embed/>
                </p:oleObj>
              </mc:Choice>
              <mc:Fallback>
                <p:oleObj name="Worksheet" r:id="rId4" imgW="2987643" imgH="2018923" progId="Excel.Sheet.8">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24000" y="1930400"/>
                        <a:ext cx="6096000" cy="4113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oleObj>
              </mc:Fallback>
            </mc:AlternateContent>
          </a:graphicData>
        </a:graphic>
      </p:graphicFrame>
    </p:spTree>
    <p:extLst>
      <p:ext uri="{BB962C8B-B14F-4D97-AF65-F5344CB8AC3E}">
        <p14:creationId xmlns:p14="http://schemas.microsoft.com/office/powerpoint/2010/main" val="191867920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27055</TotalTime>
  <Words>876</Words>
  <Application>Microsoft Office PowerPoint</Application>
  <PresentationFormat>On-screen Show (4:3)</PresentationFormat>
  <Paragraphs>117</Paragraphs>
  <Slides>28</Slides>
  <Notes>4</Notes>
  <HiddenSlides>0</HiddenSlides>
  <MMClips>0</MMClips>
  <ScaleCrop>false</ScaleCrop>
  <HeadingPairs>
    <vt:vector size="6" baseType="variant">
      <vt:variant>
        <vt:lpstr>Theme</vt:lpstr>
      </vt:variant>
      <vt:variant>
        <vt:i4>1</vt:i4>
      </vt:variant>
      <vt:variant>
        <vt:lpstr>Embedded OLE Servers</vt:lpstr>
      </vt:variant>
      <vt:variant>
        <vt:i4>2</vt:i4>
      </vt:variant>
      <vt:variant>
        <vt:lpstr>Slide Titles</vt:lpstr>
      </vt:variant>
      <vt:variant>
        <vt:i4>28</vt:i4>
      </vt:variant>
    </vt:vector>
  </HeadingPairs>
  <TitlesOfParts>
    <vt:vector size="31" baseType="lpstr">
      <vt:lpstr>Office Theme</vt:lpstr>
      <vt:lpstr>Worksheet</vt:lpstr>
      <vt:lpstr>Bitmap Image</vt:lpstr>
      <vt:lpstr>Visualization</vt:lpstr>
      <vt:lpstr>Bare bones visualization in Python with matplotlib</vt:lpstr>
      <vt:lpstr>matplotlib</vt:lpstr>
      <vt:lpstr>Plot</vt:lpstr>
      <vt:lpstr>PowerPoint Presentation</vt:lpstr>
      <vt:lpstr>PowerPoint Presentation</vt:lpstr>
      <vt:lpstr>Why Visualize Data?</vt:lpstr>
      <vt:lpstr>John Snow</vt:lpstr>
      <vt:lpstr>Anscombe’s Quartet</vt:lpstr>
      <vt:lpstr>Anscombe’s Quartet (2)</vt:lpstr>
      <vt:lpstr>Anscombe’s Quartet (3)</vt:lpstr>
      <vt:lpstr>Another example: Pearson Correlation</vt:lpstr>
      <vt:lpstr>Other reasons?</vt:lpstr>
      <vt:lpstr>What is the rate-limiting step in data understanding?</vt:lpstr>
      <vt:lpstr> What is the rate-limiting step in data understanding?</vt:lpstr>
      <vt:lpstr>What makes a good visualization?</vt:lpstr>
      <vt:lpstr>Example</vt:lpstr>
      <vt:lpstr>What makes a good visualization?</vt:lpstr>
      <vt:lpstr>Example: High or Low Data Ink ratio?</vt:lpstr>
      <vt:lpstr>Example: High or Low Data Ink ratio?</vt:lpstr>
      <vt:lpstr>PowerPoint Presentation</vt:lpstr>
      <vt:lpstr>Bateman et al: The Effects of Visual Embellishment on Comprehension and Memorability of Charts </vt:lpstr>
      <vt:lpstr>What makes a good visualization?</vt:lpstr>
      <vt:lpstr>What makes a good visualization?</vt:lpstr>
      <vt:lpstr>What makes a good visualization?</vt:lpstr>
      <vt:lpstr>What makes a good visualization?</vt:lpstr>
      <vt:lpstr>Color Matters (2)</vt:lpstr>
      <vt:lpstr>A Nice Example</vt:lpstr>
    </vt:vector>
  </TitlesOfParts>
  <Company>UW</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Michael D Ernst</dc:creator>
  <cp:lastModifiedBy>Windows User</cp:lastModifiedBy>
  <cp:revision>614</cp:revision>
  <cp:lastPrinted>2012-07-23T05:21:44Z</cp:lastPrinted>
  <dcterms:created xsi:type="dcterms:W3CDTF">2012-06-20T04:14:54Z</dcterms:created>
  <dcterms:modified xsi:type="dcterms:W3CDTF">2014-02-28T02:11:50Z</dcterms:modified>
</cp:coreProperties>
</file>

<file path=docProps/thumbnail.jpeg>
</file>